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682" r:id="rId5"/>
    <p:sldMasterId id="2147483699" r:id="rId6"/>
    <p:sldMasterId id="2147483716" r:id="rId7"/>
  </p:sldMasterIdLst>
  <p:notesMasterIdLst>
    <p:notesMasterId r:id="rId24"/>
  </p:notesMasterIdLst>
  <p:sldIdLst>
    <p:sldId id="256" r:id="rId8"/>
    <p:sldId id="276" r:id="rId9"/>
    <p:sldId id="278" r:id="rId10"/>
    <p:sldId id="300" r:id="rId11"/>
    <p:sldId id="301" r:id="rId12"/>
    <p:sldId id="297" r:id="rId13"/>
    <p:sldId id="284" r:id="rId14"/>
    <p:sldId id="302" r:id="rId15"/>
    <p:sldId id="285" r:id="rId16"/>
    <p:sldId id="283" r:id="rId17"/>
    <p:sldId id="303" r:id="rId18"/>
    <p:sldId id="286" r:id="rId19"/>
    <p:sldId id="304" r:id="rId20"/>
    <p:sldId id="298" r:id="rId21"/>
    <p:sldId id="296" r:id="rId22"/>
    <p:sldId id="299" r:id="rId23"/>
  </p:sldIdLst>
  <p:sldSz cx="12192000" cy="6858000"/>
  <p:notesSz cx="6858000" cy="9144000"/>
  <p:embeddedFontLst>
    <p:embeddedFont>
      <p:font typeface="Aharoni" panose="02010803020104030203" pitchFamily="2" charset="-79"/>
      <p:bold r:id="rId25"/>
    </p:embeddedFont>
    <p:embeddedFont>
      <p:font typeface="Assistant ExtraBold" panose="00000900000000000000" charset="-79"/>
      <p:bold r:id="rId26"/>
    </p:embeddedFont>
    <p:embeddedFont>
      <p:font typeface="Calibri" panose="020F0502020204030204" pitchFamily="34" charset="0"/>
      <p:regular r:id="rId27"/>
      <p:bold r:id="rId28"/>
      <p:italic r:id="rId29"/>
      <p:boldItalic r:id="rId30"/>
    </p:embeddedFont>
    <p:embeddedFont>
      <p:font typeface="Effra Light" panose="020B0604020202020204" charset="0"/>
      <p:regular r:id="rId31"/>
      <p:italic r:id="rId32"/>
    </p:embeddedFont>
    <p:embeddedFont>
      <p:font typeface="Fb Poza" panose="02020803050405020304" charset="-79"/>
      <p:regular r:id="rId33"/>
      <p:bold r:id="rId34"/>
    </p:embeddedFont>
  </p:embeddedFontLst>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1368" userDrawn="1">
          <p15:clr>
            <a:srgbClr val="A4A3A4"/>
          </p15:clr>
        </p15:guide>
        <p15:guide id="4"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93F"/>
    <a:srgbClr val="4C3F6C"/>
    <a:srgbClr val="1E0178"/>
    <a:srgbClr val="2A0879"/>
    <a:srgbClr val="49AAA6"/>
    <a:srgbClr val="DD0848"/>
    <a:srgbClr val="F8A814"/>
    <a:srgbClr val="DE0D49"/>
    <a:srgbClr val="210278"/>
    <a:srgbClr val="FFD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68" autoAdjust="0"/>
    <p:restoredTop sz="94660"/>
  </p:normalViewPr>
  <p:slideViewPr>
    <p:cSldViewPr snapToGrid="0" showGuides="1">
      <p:cViewPr varScale="1">
        <p:scale>
          <a:sx n="83" d="100"/>
          <a:sy n="83" d="100"/>
        </p:scale>
        <p:origin x="206" y="86"/>
      </p:cViewPr>
      <p:guideLst>
        <p:guide orient="horz" pos="2064"/>
        <p:guide pos="3840"/>
        <p:guide pos="1368"/>
        <p:guide pos="96"/>
      </p:guideLst>
    </p:cSldViewPr>
  </p:slideViewPr>
  <p:notesTextViewPr>
    <p:cViewPr>
      <p:scale>
        <a:sx n="1" d="1"/>
        <a:sy n="1" d="1"/>
      </p:scale>
      <p:origin x="0" y="0"/>
    </p:cViewPr>
  </p:notesTextViewPr>
  <p:sorterViewPr>
    <p:cViewPr>
      <p:scale>
        <a:sx n="150" d="100"/>
        <a:sy n="150" d="100"/>
      </p:scale>
      <p:origin x="0" y="-2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21" Type="http://schemas.openxmlformats.org/officeDocument/2006/relationships/slide" Target="slides/slide14.xml"/><Relationship Id="rId34" Type="http://schemas.openxmlformats.org/officeDocument/2006/relationships/font" Target="fonts/font10.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85A1A36A-6443-4BB6-B8D3-8DF1031F311E}" type="datetimeFigureOut">
              <a:rPr lang="he-IL" smtClean="0"/>
              <a:t>י"ט/אייר/תשפ"ג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70A1361E-7B7F-40FB-A39E-AFA75568216F}" type="slidenum">
              <a:rPr lang="he-IL" smtClean="0"/>
              <a:t>‹#›</a:t>
            </a:fld>
            <a:endParaRPr lang="he-IL"/>
          </a:p>
        </p:txBody>
      </p:sp>
    </p:spTree>
    <p:extLst>
      <p:ext uri="{BB962C8B-B14F-4D97-AF65-F5344CB8AC3E}">
        <p14:creationId xmlns:p14="http://schemas.microsoft.com/office/powerpoint/2010/main" val="13301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מלבן 21"/>
          <p:cNvSpPr/>
          <p:nvPr/>
        </p:nvSpPr>
        <p:spPr>
          <a:xfrm>
            <a:off x="2204864" y="467544"/>
            <a:ext cx="2736304" cy="171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200"/>
          </a:p>
        </p:txBody>
      </p:sp>
      <p:sp>
        <p:nvSpPr>
          <p:cNvPr id="8" name="Notes Placeholder 7"/>
          <p:cNvSpPr>
            <a:spLocks noGrp="1"/>
          </p:cNvSpPr>
          <p:nvPr>
            <p:ph type="body" idx="1"/>
          </p:nvPr>
        </p:nvSpPr>
        <p:spPr>
          <a:xfrm>
            <a:off x="714356" y="4343400"/>
            <a:ext cx="5486400" cy="4114800"/>
          </a:xfrm>
        </p:spPr>
        <p:txBody>
          <a:bodyPr/>
          <a:lstStyle/>
          <a:p>
            <a:endParaRPr lang="en-US" dirty="0">
              <a:cs typeface="+mn-cs"/>
            </a:endParaRPr>
          </a:p>
        </p:txBody>
      </p:sp>
    </p:spTree>
    <p:extLst>
      <p:ext uri="{BB962C8B-B14F-4D97-AF65-F5344CB8AC3E}">
        <p14:creationId xmlns:p14="http://schemas.microsoft.com/office/powerpoint/2010/main" val="340542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30335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378140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62831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357809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22345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245454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93538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656760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p>
            <a:endParaRPr lang="he-IL"/>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p>
            <a:r>
              <a:rPr lang="he-IL"/>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71401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p>
            <a:endParaRPr lang="he-IL"/>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p>
            <a:r>
              <a:rPr lang="he-IL"/>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107138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p>
            <a:endParaRPr lang="he-IL"/>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p>
            <a:r>
              <a:rPr lang="he-IL"/>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2677754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p>
            <a:endParaRPr lang="he-IL"/>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p>
            <a:r>
              <a:rPr lang="he-IL"/>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498668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8000"/>
                    </a14:imgEffect>
                  </a14:imgLayer>
                </a14:imgProps>
              </a:ext>
            </a:extLst>
          </a:blip>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4"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7"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2068029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8000"/>
                    </a14:imgEffect>
                  </a14:imgLayer>
                </a14:imgProps>
              </a:ext>
            </a:extLst>
          </a:blip>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fld id="{E24CF35C-27F7-4F19-B6B7-22250B91C57C}" type="slidenum">
              <a:rPr lang="he-IL" sz="1600" smtClean="0">
                <a:cs typeface="Arial" panose="020B0604020202020204" pitchFamily="34" charset="0"/>
              </a:rPr>
              <a:pPr/>
              <a:t>‹#›</a:t>
            </a:fld>
            <a:endParaRPr lang="he-IL" sz="1600" dirty="0">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4"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7"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0417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8000"/>
                    </a14:imgEffect>
                  </a14:imgLayer>
                </a14:imgProps>
              </a:ext>
            </a:extLst>
          </a:blip>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fld id="{E24CF35C-27F7-4F19-B6B7-22250B91C57C}" type="slidenum">
              <a:rPr lang="he-IL" sz="1600" smtClean="0">
                <a:cs typeface="Arial" panose="020B0604020202020204" pitchFamily="34" charset="0"/>
              </a:rPr>
              <a:pPr/>
              <a:t>‹#›</a:t>
            </a:fld>
            <a:endParaRPr lang="he-IL" sz="1600" dirty="0">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4"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7"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57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defRPr/>
            </a:pP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679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1541463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42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202244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03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54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91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881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744962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817664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903299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5003262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784519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76915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683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2250295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53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63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defRPr/>
            </a:pP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23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1777600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15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9483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912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9463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14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914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75070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781589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5782015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5594556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491207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255503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650220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6658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0341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defRPr/>
            </a:pP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27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011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31535361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685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pPr>
                <a:defRPr/>
              </a:pPr>
              <a:t>‹#›</a:t>
            </a:fld>
            <a:endParaRPr lang="x-none"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0808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326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9750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x-none" smtClean="0">
                <a:solidFill>
                  <a:prstClr val="white"/>
                </a:solidFill>
              </a:rPr>
              <a:pPr>
                <a:defRPr/>
              </a:pPr>
              <a:t>‹#›</a:t>
            </a:fld>
            <a:endParaRPr lang="x-none"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91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4472303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7029388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6485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425132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2154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6385448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4603912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10384516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8947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13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x-none" smtClean="0"/>
              <a:pPr/>
              <a:t>‹#›</a:t>
            </a:fld>
            <a:endParaRPr lang="x-none" dirty="0"/>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92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p>
            <a:endParaRPr lang="he-IL"/>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p>
            <a:r>
              <a:rPr lang="he-IL"/>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2918259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p>
            <a:endParaRPr lang="he-IL"/>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p>
            <a:r>
              <a:rPr lang="he-IL"/>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1552673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endParaRPr lang="he-IL" dirty="0"/>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fld id="{57FEA30E-7E37-483E-B2FA-D24B6D6CA64C}" type="slidenum">
              <a:rPr lang="he-IL" smtClean="0"/>
              <a:pPr/>
              <a:t>‹#›</a:t>
            </a:fld>
            <a:endParaRPr lang="he-IL" dirty="0"/>
          </a:p>
        </p:txBody>
      </p:sp>
    </p:spTree>
    <p:extLst>
      <p:ext uri="{BB962C8B-B14F-4D97-AF65-F5344CB8AC3E}">
        <p14:creationId xmlns:p14="http://schemas.microsoft.com/office/powerpoint/2010/main" val="279594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61"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Lst>
  <p:hf hdr="0" dt="0"/>
  <p:txStyles>
    <p:titleStyle>
      <a:lvl1pPr algn="l" defTabSz="914400" rtl="0" eaLnBrk="1" latinLnBrk="0" hangingPunct="1">
        <a:lnSpc>
          <a:spcPct val="90000"/>
        </a:lnSpc>
        <a:spcBef>
          <a:spcPct val="0"/>
        </a:spcBef>
        <a:buNone/>
        <a:defRPr sz="4400" kern="1200">
          <a:solidFill>
            <a:schemeClr val="tx1"/>
          </a:solidFill>
          <a:latin typeface="Aharoni" panose="02010803020104030203" pitchFamily="2" charset="-79"/>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82803242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13471762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76145437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4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49.xml"/><Relationship Id="rId4" Type="http://schemas.openxmlformats.org/officeDocument/2006/relationships/hyperlink" Target="https://doron467.github.io/HI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quality.doctorsonly.co.il/2022/06/2619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מלבן 12"/>
          <p:cNvSpPr/>
          <p:nvPr/>
        </p:nvSpPr>
        <p:spPr>
          <a:xfrm>
            <a:off x="2446384" y="4907970"/>
            <a:ext cx="9361041" cy="756796"/>
          </a:xfrm>
          <a:prstGeom prst="rect">
            <a:avLst/>
          </a:prstGeom>
        </p:spPr>
        <p:txBody>
          <a:bodyPr wrap="square" lIns="187501" tIns="93751" rIns="187501" bIns="93751" anchor="t">
            <a:spAutoFit/>
          </a:bodyPr>
          <a:lstStyle/>
          <a:p>
            <a:pPr algn="r" rtl="1">
              <a:lnSpc>
                <a:spcPts val="5127"/>
              </a:lnSpc>
            </a:pPr>
            <a:r>
              <a:rPr lang="he-IL" sz="2000" dirty="0">
                <a:solidFill>
                  <a:srgbClr val="20193F"/>
                </a:solidFill>
                <a:latin typeface="Assistant ExtraBold"/>
                <a:cs typeface="Arial" panose="020B0604020202020204" pitchFamily="34" charset="0"/>
              </a:rPr>
              <a:t>רוקחים עולם</a:t>
            </a:r>
          </a:p>
        </p:txBody>
      </p:sp>
      <p:sp>
        <p:nvSpPr>
          <p:cNvPr id="17" name="AutoShape 2" descr="Image result for play icon"/>
          <p:cNvSpPr>
            <a:spLocks noChangeAspect="1" noChangeArrowheads="1"/>
          </p:cNvSpPr>
          <p:nvPr/>
        </p:nvSpPr>
        <p:spPr bwMode="auto">
          <a:xfrm>
            <a:off x="11897784"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he-IL" sz="2400" dirty="0">
              <a:cs typeface="Arial" panose="020B0604020202020204" pitchFamily="34" charset="0"/>
            </a:endParaRPr>
          </a:p>
        </p:txBody>
      </p:sp>
      <p:sp>
        <p:nvSpPr>
          <p:cNvPr id="19" name="מלבן 18"/>
          <p:cNvSpPr/>
          <p:nvPr/>
        </p:nvSpPr>
        <p:spPr>
          <a:xfrm>
            <a:off x="5606892" y="5324082"/>
            <a:ext cx="6096000" cy="659796"/>
          </a:xfrm>
          <a:prstGeom prst="rect">
            <a:avLst/>
          </a:prstGeom>
        </p:spPr>
        <p:txBody>
          <a:bodyPr wrap="square" lIns="91440" tIns="45720" rIns="91440" bIns="45720" anchor="t">
            <a:spAutoFit/>
          </a:bodyPr>
          <a:lstStyle/>
          <a:p>
            <a:pPr algn="r" rtl="1">
              <a:lnSpc>
                <a:spcPts val="5127"/>
              </a:lnSpc>
              <a:defRPr/>
            </a:pPr>
            <a:r>
              <a:rPr lang="he-IL" sz="2000" dirty="0">
                <a:solidFill>
                  <a:srgbClr val="20193F"/>
                </a:solidFill>
                <a:latin typeface="Fb Poza"/>
                <a:cs typeface="Arial" panose="020B0604020202020204" pitchFamily="34" charset="0"/>
              </a:rPr>
              <a:t>יזמות בעולם הפרמצבטיקה ע"ש רפי לבל</a:t>
            </a:r>
          </a:p>
        </p:txBody>
      </p:sp>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3420" y="213784"/>
            <a:ext cx="1201298" cy="486018"/>
          </a:xfrm>
          <a:prstGeom prst="rect">
            <a:avLst/>
          </a:prstGeom>
        </p:spPr>
      </p:pic>
      <p:sp>
        <p:nvSpPr>
          <p:cNvPr id="5" name="מציין מיקום של מספר שקופית 4"/>
          <p:cNvSpPr>
            <a:spLocks noGrp="1"/>
          </p:cNvSpPr>
          <p:nvPr>
            <p:ph type="sldNum" sz="quarter" idx="12"/>
          </p:nvPr>
        </p:nvSpPr>
        <p:spPr/>
        <p:txBody>
          <a:bodyPr/>
          <a:lstStyle/>
          <a:p>
            <a:fld id="{57FEA30E-7E37-483E-B2FA-D24B6D6CA64C}" type="slidenum">
              <a:rPr lang="he-IL" smtClean="0"/>
              <a:pPr/>
              <a:t>1</a:t>
            </a:fld>
            <a:endParaRPr lang="he-IL"/>
          </a:p>
        </p:txBody>
      </p:sp>
      <p:pic>
        <p:nvPicPr>
          <p:cNvPr id="8" name="תמונה 7"/>
          <p:cNvPicPr>
            <a:picLocks noChangeAspect="1"/>
          </p:cNvPicPr>
          <p:nvPr/>
        </p:nvPicPr>
        <p:blipFill>
          <a:blip r:embed="rId4">
            <a:clrChange>
              <a:clrFrom>
                <a:srgbClr val="FFFFFF"/>
              </a:clrFrom>
              <a:clrTo>
                <a:srgbClr val="FFFFFF">
                  <a:alpha val="0"/>
                </a:srgbClr>
              </a:clrTo>
            </a:clrChange>
          </a:blip>
          <a:stretch>
            <a:fillRect/>
          </a:stretch>
        </p:blipFill>
        <p:spPr>
          <a:xfrm>
            <a:off x="9165772" y="178718"/>
            <a:ext cx="1266866" cy="422289"/>
          </a:xfrm>
          <a:prstGeom prst="rect">
            <a:avLst/>
          </a:prstGeom>
        </p:spPr>
      </p:pic>
      <p:sp>
        <p:nvSpPr>
          <p:cNvPr id="2" name="תיבת טקסט 1">
            <a:extLst>
              <a:ext uri="{FF2B5EF4-FFF2-40B4-BE49-F238E27FC236}">
                <a16:creationId xmlns:a16="http://schemas.microsoft.com/office/drawing/2014/main" id="{7415C260-0674-37CF-0136-708AAA7F98C1}"/>
              </a:ext>
            </a:extLst>
          </p:cNvPr>
          <p:cNvSpPr txBox="1"/>
          <p:nvPr/>
        </p:nvSpPr>
        <p:spPr>
          <a:xfrm>
            <a:off x="2876912" y="456793"/>
            <a:ext cx="6922293" cy="193899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ctr"/>
            <a:r>
              <a:rPr lang="en-US" sz="6000" b="1" dirty="0">
                <a:cs typeface="Arial" panose="020B0604020202020204" pitchFamily="34" charset="0"/>
              </a:rPr>
              <a:t>HIV</a:t>
            </a:r>
          </a:p>
          <a:p>
            <a:pPr algn="ctr"/>
            <a:r>
              <a:rPr lang="en-US" sz="6000" b="1" dirty="0"/>
              <a:t>VIRIDEXIN24</a:t>
            </a:r>
            <a:endParaRPr lang="he-IL" sz="6000" b="1" dirty="0">
              <a:cs typeface="Arial" panose="020B0604020202020204" pitchFamily="34" charset="0"/>
            </a:endParaRPr>
          </a:p>
        </p:txBody>
      </p:sp>
      <p:sp>
        <p:nvSpPr>
          <p:cNvPr id="3" name="תיבת טקסט 2">
            <a:extLst>
              <a:ext uri="{FF2B5EF4-FFF2-40B4-BE49-F238E27FC236}">
                <a16:creationId xmlns:a16="http://schemas.microsoft.com/office/drawing/2014/main" id="{832E3B24-A938-6A71-E3B0-57B9AD92B39F}"/>
              </a:ext>
            </a:extLst>
          </p:cNvPr>
          <p:cNvSpPr txBox="1"/>
          <p:nvPr/>
        </p:nvSpPr>
        <p:spPr>
          <a:xfrm>
            <a:off x="2141498" y="2513027"/>
            <a:ext cx="9665927" cy="1754326"/>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3600" dirty="0">
                <a:cs typeface="Arial" panose="020B0604020202020204" pitchFamily="34" charset="0"/>
              </a:rPr>
              <a:t>חברי הקבוצה: דני לודביק, עילאי טבעון, מנילק נגסה מאור דן, דורון מיכל, לאון שומלינסקי</a:t>
            </a:r>
          </a:p>
          <a:p>
            <a:pPr algn="r"/>
            <a:r>
              <a:rPr lang="he-IL" sz="3600" dirty="0">
                <a:cs typeface="Arial" panose="020B0604020202020204" pitchFamily="34" charset="0"/>
              </a:rPr>
              <a:t>בית ספר: מקיף א </a:t>
            </a:r>
          </a:p>
        </p:txBody>
      </p:sp>
    </p:spTree>
    <p:extLst>
      <p:ext uri="{BB962C8B-B14F-4D97-AF65-F5344CB8AC3E}">
        <p14:creationId xmlns:p14="http://schemas.microsoft.com/office/powerpoint/2010/main" val="104827236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כותרת 6"/>
          <p:cNvSpPr txBox="1">
            <a:spLocks/>
          </p:cNvSpPr>
          <p:nvPr/>
        </p:nvSpPr>
        <p:spPr>
          <a:xfrm>
            <a:off x="2129000" y="915987"/>
            <a:ext cx="9144000" cy="238760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 sz="3200" u="sng" dirty="0">
                <a:solidFill>
                  <a:schemeClr val="bg1"/>
                </a:solidFill>
                <a:latin typeface="Aharoni" panose="02010803020104030203" pitchFamily="2" charset="-79"/>
                <a:ea typeface="+mj-lt"/>
                <a:cs typeface="Aharoni" panose="02010803020104030203" pitchFamily="2" charset="-79"/>
              </a:rPr>
              <a:t>שלב ב- יצירת פרסונה</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(יוצרים פרסונה ומספרים את סיפורה (בעזרת ראיון\סיפור\יומן)</a:t>
            </a:r>
            <a:r>
              <a:rPr lang="he-IL" sz="3200" dirty="0">
                <a:solidFill>
                  <a:schemeClr val="bg1"/>
                </a:solidFill>
                <a:latin typeface="Aharoni" panose="02010803020104030203" pitchFamily="2" charset="-79"/>
                <a:ea typeface="+mj-lt"/>
                <a:cs typeface="Aharoni" panose="02010803020104030203" pitchFamily="2" charset="-79"/>
              </a:rPr>
              <a:t> </a:t>
            </a:r>
            <a:endParaRPr lang="he" sz="3200" dirty="0">
              <a:solidFill>
                <a:schemeClr val="bg1"/>
              </a:solidFill>
              <a:latin typeface="Aharoni" panose="02010803020104030203" pitchFamily="2" charset="-79"/>
              <a:cs typeface="Aharoni" panose="02010803020104030203" pitchFamily="2" charset="-79"/>
            </a:endParaRPr>
          </a:p>
          <a:p>
            <a:pPr algn="r" rtl="1"/>
            <a:r>
              <a:rPr lang="he" sz="3200" dirty="0">
                <a:solidFill>
                  <a:schemeClr val="bg1"/>
                </a:solidFill>
                <a:latin typeface="Aharoni" panose="02010803020104030203" pitchFamily="2" charset="-79"/>
                <a:ea typeface="+mj-lt"/>
                <a:cs typeface="Aharoni" panose="02010803020104030203" pitchFamily="2" charset="-79"/>
              </a:rPr>
              <a:t>1.שם הדמות</a:t>
            </a:r>
            <a:r>
              <a:rPr lang="he-IL" sz="3200" dirty="0">
                <a:solidFill>
                  <a:schemeClr val="bg1"/>
                </a:solidFill>
                <a:latin typeface="Aharoni" panose="02010803020104030203" pitchFamily="2" charset="-79"/>
                <a:ea typeface="+mj-lt"/>
                <a:cs typeface="Aharoni" panose="02010803020104030203" pitchFamily="2" charset="-79"/>
              </a:rPr>
              <a:t>- ג'וני </a:t>
            </a:r>
            <a:endParaRPr lang="he" sz="3200" dirty="0">
              <a:solidFill>
                <a:schemeClr val="bg1"/>
              </a:solidFill>
              <a:latin typeface="Aharoni" panose="02010803020104030203" pitchFamily="2" charset="-79"/>
              <a:cs typeface="Aharoni" panose="02010803020104030203" pitchFamily="2" charset="-79"/>
            </a:endParaRPr>
          </a:p>
          <a:p>
            <a:pPr algn="r" rtl="1"/>
            <a:r>
              <a:rPr lang="he" sz="3200" dirty="0">
                <a:solidFill>
                  <a:schemeClr val="bg1"/>
                </a:solidFill>
                <a:latin typeface="Aharoni" panose="02010803020104030203" pitchFamily="2" charset="-79"/>
                <a:ea typeface="+mj-lt"/>
                <a:cs typeface="Aharoni" panose="02010803020104030203" pitchFamily="2" charset="-79"/>
              </a:rPr>
              <a:t>2.מגדר</a:t>
            </a:r>
            <a:r>
              <a:rPr lang="he-IL" sz="3200" dirty="0">
                <a:solidFill>
                  <a:schemeClr val="bg1"/>
                </a:solidFill>
                <a:latin typeface="Aharoni" panose="02010803020104030203" pitchFamily="2" charset="-79"/>
                <a:ea typeface="+mj-lt"/>
                <a:cs typeface="Aharoni" panose="02010803020104030203" pitchFamily="2" charset="-79"/>
              </a:rPr>
              <a:t>- זכר </a:t>
            </a:r>
            <a:endParaRPr lang="he" sz="3200" dirty="0">
              <a:solidFill>
                <a:schemeClr val="bg1"/>
              </a:solidFill>
              <a:latin typeface="Aharoni" panose="02010803020104030203" pitchFamily="2" charset="-79"/>
              <a:cs typeface="Aharoni" panose="02010803020104030203" pitchFamily="2" charset="-79"/>
            </a:endParaRPr>
          </a:p>
          <a:p>
            <a:pPr algn="r" rtl="1"/>
            <a:r>
              <a:rPr lang="he" sz="3200" dirty="0">
                <a:solidFill>
                  <a:schemeClr val="bg1"/>
                </a:solidFill>
                <a:latin typeface="Aharoni" panose="02010803020104030203" pitchFamily="2" charset="-79"/>
                <a:ea typeface="+mj-lt"/>
                <a:cs typeface="Aharoni" panose="02010803020104030203" pitchFamily="2" charset="-79"/>
              </a:rPr>
              <a:t>3.גיל</a:t>
            </a:r>
            <a:r>
              <a:rPr lang="he-IL" sz="3200" dirty="0">
                <a:solidFill>
                  <a:schemeClr val="bg1"/>
                </a:solidFill>
                <a:latin typeface="Aharoni" panose="02010803020104030203" pitchFamily="2" charset="-79"/>
                <a:ea typeface="+mj-lt"/>
                <a:cs typeface="Aharoni" panose="02010803020104030203" pitchFamily="2" charset="-79"/>
              </a:rPr>
              <a:t>- שנות ה-40 לחייו.</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4.תחביבים\עבודה</a:t>
            </a:r>
            <a:r>
              <a:rPr lang="he-IL" sz="3200" dirty="0">
                <a:solidFill>
                  <a:schemeClr val="bg1"/>
                </a:solidFill>
                <a:latin typeface="Aharoni" panose="02010803020104030203" pitchFamily="2" charset="-79"/>
                <a:ea typeface="+mj-lt"/>
                <a:cs typeface="Aharoni" panose="02010803020104030203" pitchFamily="2" charset="-79"/>
              </a:rPr>
              <a:t>- מובטל, בין עבודות.</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5.על סמך החקר כתבו את חווית הדמות וההתמודדות עם המחלה </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מה היא אומרת\חושבת\מרגישה ומאחלת לעצמה</a:t>
            </a:r>
            <a:endParaRPr lang="he-IL" sz="3200" dirty="0">
              <a:solidFill>
                <a:schemeClr val="bg1"/>
              </a:solidFill>
              <a:latin typeface="Aharoni" panose="02010803020104030203" pitchFamily="2" charset="-79"/>
              <a:ea typeface="+mj-lt"/>
              <a:cs typeface="Aharoni" panose="02010803020104030203" pitchFamily="2" charset="-79"/>
            </a:endParaRPr>
          </a:p>
          <a:p>
            <a:pPr algn="r" rtl="1"/>
            <a:r>
              <a:rPr lang="he-IL" sz="3200" dirty="0">
                <a:solidFill>
                  <a:schemeClr val="bg1"/>
                </a:solidFill>
                <a:latin typeface="Aharoni" panose="02010803020104030203" pitchFamily="2" charset="-79"/>
                <a:ea typeface="+mj-lt"/>
                <a:cs typeface="Aharoni" panose="02010803020104030203" pitchFamily="2" charset="-79"/>
              </a:rPr>
              <a:t>הדמות חווה קשיים עם המחלה בגלל כאבים, הוא יושן רוב הזמן ואף מרוב החשש מהמחלה אמר כשקיבל תוצאה חיובית:</a:t>
            </a:r>
          </a:p>
          <a:p>
            <a:pPr algn="r" rtl="1"/>
            <a:r>
              <a:rPr lang="he-IL" sz="3200" dirty="0">
                <a:solidFill>
                  <a:schemeClr val="bg1"/>
                </a:solidFill>
                <a:latin typeface="Aharoni" panose="02010803020104030203" pitchFamily="2" charset="-79"/>
                <a:ea typeface="+mj-lt"/>
                <a:cs typeface="Aharoni" panose="02010803020104030203" pitchFamily="2" charset="-79"/>
              </a:rPr>
              <a:t>"התגובה הראשונה שלי הייתה הרצון להתאבד".</a:t>
            </a:r>
          </a:p>
          <a:p>
            <a:pPr algn="r" rtl="1"/>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p:txBody>
      </p:sp>
      <p:sp>
        <p:nvSpPr>
          <p:cNvPr id="8" name="מציין מיקום של כותרת תחתונה 7"/>
          <p:cNvSpPr>
            <a:spLocks noGrp="1"/>
          </p:cNvSpPr>
          <p:nvPr>
            <p:ph type="ftr" sz="quarter" idx="11"/>
          </p:nvPr>
        </p:nvSpPr>
        <p:spPr/>
        <p:txBody>
          <a:bodyPr/>
          <a:lstStyle/>
          <a:p>
            <a:pPr algn="r"/>
            <a:r>
              <a:rPr lang="he-IL"/>
              <a:t>פרזנטציית בוגרי קורס רוקחים עולם</a:t>
            </a:r>
          </a:p>
        </p:txBody>
      </p:sp>
      <p:sp>
        <p:nvSpPr>
          <p:cNvPr id="9" name="מציין מיקום של מספר שקופית 8"/>
          <p:cNvSpPr>
            <a:spLocks noGrp="1"/>
          </p:cNvSpPr>
          <p:nvPr>
            <p:ph type="sldNum" sz="quarter" idx="12"/>
          </p:nvPr>
        </p:nvSpPr>
        <p:spPr/>
        <p:txBody>
          <a:bodyPr/>
          <a:lstStyle/>
          <a:p>
            <a:fld id="{57FEA30E-7E37-483E-B2FA-D24B6D6CA64C}" type="slidenum">
              <a:rPr lang="he-IL" smtClean="0"/>
              <a:pPr/>
              <a:t>10</a:t>
            </a:fld>
            <a:endParaRPr lang="he-IL"/>
          </a:p>
        </p:txBody>
      </p:sp>
      <p:pic>
        <p:nvPicPr>
          <p:cNvPr id="10" name="תמונה 9"/>
          <p:cNvPicPr>
            <a:picLocks noChangeAspect="1"/>
          </p:cNvPicPr>
          <p:nvPr/>
        </p:nvPicPr>
        <p:blipFill>
          <a:blip r:embed="rId2">
            <a:clrChange>
              <a:clrFrom>
                <a:srgbClr val="FFFFFF"/>
              </a:clrFrom>
              <a:clrTo>
                <a:srgbClr val="FFFFFF">
                  <a:alpha val="0"/>
                </a:srgbClr>
              </a:clrTo>
            </a:clrChange>
            <a:biLevel thresh="25000"/>
          </a:blip>
          <a:stretch>
            <a:fillRect/>
          </a:stretch>
        </p:blipFill>
        <p:spPr>
          <a:xfrm>
            <a:off x="1567981" y="6107276"/>
            <a:ext cx="1099019" cy="366340"/>
          </a:xfrm>
          <a:prstGeom prst="rect">
            <a:avLst/>
          </a:prstGeom>
        </p:spPr>
      </p:pic>
    </p:spTree>
    <p:extLst>
      <p:ext uri="{BB962C8B-B14F-4D97-AF65-F5344CB8AC3E}">
        <p14:creationId xmlns:p14="http://schemas.microsoft.com/office/powerpoint/2010/main" val="396311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11" name="Text Placeholder 1"/>
          <p:cNvSpPr txBox="1">
            <a:spLocks/>
          </p:cNvSpPr>
          <p:nvPr/>
        </p:nvSpPr>
        <p:spPr>
          <a:xfrm>
            <a:off x="1703672" y="711050"/>
            <a:ext cx="9389161"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חולים מספרים- התמודדות עם המחלה</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4" name="Content Placeholder 2"/>
          <p:cNvSpPr txBox="1">
            <a:spLocks/>
          </p:cNvSpPr>
          <p:nvPr/>
        </p:nvSpPr>
        <p:spPr>
          <a:xfrm>
            <a:off x="1703672" y="1501625"/>
            <a:ext cx="9389161"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lang="he-IL" dirty="0">
                <a:latin typeface="Calibri"/>
                <a:cs typeface="Arial" panose="020B0604020202020204" pitchFamily="34" charset="0"/>
              </a:rPr>
              <a:t>שם הדמות: נירה.</a:t>
            </a:r>
          </a:p>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he-IL"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מגדר: נקבה.</a:t>
            </a:r>
          </a:p>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lang="he-IL" dirty="0">
                <a:latin typeface="Calibri"/>
                <a:cs typeface="Arial" panose="020B0604020202020204" pitchFamily="34" charset="0"/>
              </a:rPr>
              <a:t>גיל: 19.</a:t>
            </a:r>
          </a:p>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lang="he-IL" dirty="0">
                <a:latin typeface="Calibri"/>
                <a:cs typeface="Arial" panose="020B0604020202020204" pitchFamily="34" charset="0"/>
              </a:rPr>
              <a:t>עבודה: אין, נירה אינה גויסה לצבא עקב המחלה.</a:t>
            </a:r>
          </a:p>
          <a:p>
            <a:pPr lvl="0">
              <a:defRPr/>
            </a:pPr>
            <a:r>
              <a:rPr lang="he-IL" dirty="0">
                <a:latin typeface="Calibri"/>
                <a:cs typeface="Arial" panose="020B0604020202020204" pitchFamily="34" charset="0"/>
              </a:rPr>
              <a:t>מחשבות הדמות: "אף אחד לא מודיע לך מתי בדיוק אתה מבוגר, אבל ברגע שאתה עושה החלטות מהותיות בחיים, אתה צריך להיות מסוגל להתמודד איתן. במקרה הטוב הוא קשור ברגשות עמוקים, ובכל מקרה הוא עלול להיות קשור גם לתוצאות לא צפויות."</a:t>
            </a:r>
          </a:p>
          <a:p>
            <a:pPr marL="0" lvl="0" indent="0">
              <a:buNone/>
              <a:defRPr/>
            </a:pPr>
            <a:r>
              <a:rPr lang="he-IL" dirty="0">
                <a:latin typeface="Calibri"/>
                <a:cs typeface="Arial" panose="020B0604020202020204" pitchFamily="34" charset="0"/>
              </a:rPr>
              <a:t>     "לדעת שיש איידס ואיך להיזהר מהנגיף זה בסיסי כמו ללמוד לנהוג לפני שעולים על הכביש. </a:t>
            </a:r>
          </a:p>
          <a:p>
            <a:pPr marL="0" lvl="0" indent="0">
              <a:buNone/>
              <a:defRPr/>
            </a:pPr>
            <a:r>
              <a:rPr lang="he-IL" dirty="0">
                <a:latin typeface="Calibri"/>
                <a:cs typeface="Arial" panose="020B0604020202020204" pitchFamily="34" charset="0"/>
              </a:rPr>
              <a:t>     לצערי  אני אפילו לא חשבתי על כך כשהכרתי את החבר שלי. היום שנינו מצטערים על כך,</a:t>
            </a:r>
          </a:p>
          <a:p>
            <a:pPr marL="0" lvl="0" indent="0">
              <a:buNone/>
              <a:defRPr/>
            </a:pPr>
            <a:r>
              <a:rPr lang="he-IL" dirty="0">
                <a:latin typeface="Calibri"/>
                <a:cs typeface="Arial" panose="020B0604020202020204" pitchFamily="34" charset="0"/>
              </a:rPr>
              <a:t>     ומתמודדים עם התוצאות".     </a:t>
            </a:r>
          </a:p>
        </p:txBody>
      </p:sp>
      <p:pic>
        <p:nvPicPr>
          <p:cNvPr id="2" name="תמונה 1">
            <a:extLst>
              <a:ext uri="{FF2B5EF4-FFF2-40B4-BE49-F238E27FC236}">
                <a16:creationId xmlns:a16="http://schemas.microsoft.com/office/drawing/2014/main" id="{AEFB8532-6500-4A7C-B7C2-A0507DA2A8DB}"/>
              </a:ext>
            </a:extLst>
          </p:cNvPr>
          <p:cNvPicPr>
            <a:picLocks noChangeAspect="1"/>
          </p:cNvPicPr>
          <p:nvPr/>
        </p:nvPicPr>
        <p:blipFill>
          <a:blip r:embed="rId4"/>
          <a:stretch>
            <a:fillRect/>
          </a:stretch>
        </p:blipFill>
        <p:spPr>
          <a:xfrm>
            <a:off x="745066" y="141314"/>
            <a:ext cx="4080934" cy="2720622"/>
          </a:xfrm>
          <a:prstGeom prst="rect">
            <a:avLst/>
          </a:prstGeom>
          <a:effectLst>
            <a:softEdge rad="177800"/>
          </a:effectLst>
        </p:spPr>
      </p:pic>
    </p:spTree>
    <p:extLst>
      <p:ext uri="{BB962C8B-B14F-4D97-AF65-F5344CB8AC3E}">
        <p14:creationId xmlns:p14="http://schemas.microsoft.com/office/powerpoint/2010/main" val="75608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כותרת 6"/>
          <p:cNvSpPr txBox="1">
            <a:spLocks/>
          </p:cNvSpPr>
          <p:nvPr/>
        </p:nvSpPr>
        <p:spPr>
          <a:xfrm>
            <a:off x="2069469" y="1118393"/>
            <a:ext cx="9144000" cy="238760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 sz="3200" b="1" u="sng" dirty="0">
                <a:solidFill>
                  <a:schemeClr val="bg1"/>
                </a:solidFill>
                <a:latin typeface="Aharoni" panose="02010803020104030203" pitchFamily="2" charset="-79"/>
                <a:ea typeface="+mj-lt"/>
                <a:cs typeface="Aharoni" panose="02010803020104030203" pitchFamily="2" charset="-79"/>
              </a:rPr>
              <a:t>שלב ג-מציאת פתרון</a:t>
            </a:r>
            <a:r>
              <a:rPr lang="he-IL" sz="3200" b="1" dirty="0">
                <a:solidFill>
                  <a:schemeClr val="bg1"/>
                </a:solidFill>
                <a:latin typeface="Aharoni" panose="02010803020104030203" pitchFamily="2" charset="-79"/>
                <a:ea typeface="+mj-lt"/>
                <a:cs typeface="Aharoni" panose="02010803020104030203" pitchFamily="2" charset="-79"/>
              </a:rPr>
              <a:t> </a:t>
            </a:r>
            <a:endParaRPr lang="he-IL" sz="3200" b="1" dirty="0">
              <a:solidFill>
                <a:schemeClr val="bg1"/>
              </a:solidFill>
              <a:latin typeface="Aharoni" panose="02010803020104030203" pitchFamily="2" charset="-79"/>
              <a:cs typeface="Arial" panose="020B0604020202020204" pitchFamily="34" charset="0"/>
            </a:endParaRPr>
          </a:p>
          <a:p>
            <a:pPr algn="r" rtl="1"/>
            <a:r>
              <a:rPr lang="he" sz="3200" b="1" u="sng" dirty="0">
                <a:solidFill>
                  <a:schemeClr val="bg1"/>
                </a:solidFill>
                <a:latin typeface="Aharoni" panose="02010803020104030203" pitchFamily="2" charset="-79"/>
                <a:ea typeface="+mj-lt"/>
                <a:cs typeface="Aharoni" panose="02010803020104030203" pitchFamily="2" charset="-79"/>
              </a:rPr>
              <a:t>בחירה בין 2 מסלולים כפי שהוצג בתחילת הקורס</a:t>
            </a:r>
            <a:r>
              <a:rPr lang="he-IL" sz="3200" b="1" dirty="0">
                <a:solidFill>
                  <a:schemeClr val="bg1"/>
                </a:solidFill>
                <a:latin typeface="Aharoni" panose="02010803020104030203" pitchFamily="2" charset="-79"/>
                <a:ea typeface="+mj-lt"/>
                <a:cs typeface="Aharoni" panose="02010803020104030203" pitchFamily="2" charset="-79"/>
              </a:rPr>
              <a:t> </a:t>
            </a:r>
            <a:endParaRPr lang="he-IL" sz="3200" b="1"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תרופה חדשה-חומר פעיל שונה\דרך מתן שונה (מומלץ)</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או</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טיפול משלים- תרופה\מוצר טכנולוגי שיכול לסייע לחולים מעבר לטיפולים הקיימים.</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p:txBody>
      </p:sp>
      <p:sp>
        <p:nvSpPr>
          <p:cNvPr id="8" name="מציין מיקום של כותרת תחתונה 7"/>
          <p:cNvSpPr>
            <a:spLocks noGrp="1"/>
          </p:cNvSpPr>
          <p:nvPr>
            <p:ph type="ftr" sz="quarter" idx="11"/>
          </p:nvPr>
        </p:nvSpPr>
        <p:spPr/>
        <p:txBody>
          <a:bodyPr/>
          <a:lstStyle/>
          <a:p>
            <a:pPr algn="r"/>
            <a:r>
              <a:rPr lang="he-IL"/>
              <a:t>פרזנטציית בוגרי קורס רוקחים עולם</a:t>
            </a:r>
          </a:p>
        </p:txBody>
      </p:sp>
      <p:sp>
        <p:nvSpPr>
          <p:cNvPr id="9" name="מציין מיקום של מספר שקופית 8"/>
          <p:cNvSpPr>
            <a:spLocks noGrp="1"/>
          </p:cNvSpPr>
          <p:nvPr>
            <p:ph type="sldNum" sz="quarter" idx="12"/>
          </p:nvPr>
        </p:nvSpPr>
        <p:spPr/>
        <p:txBody>
          <a:bodyPr/>
          <a:lstStyle/>
          <a:p>
            <a:fld id="{57FEA30E-7E37-483E-B2FA-D24B6D6CA64C}" type="slidenum">
              <a:rPr lang="he-IL" smtClean="0"/>
              <a:pPr/>
              <a:t>12</a:t>
            </a:fld>
            <a:endParaRPr lang="he-IL"/>
          </a:p>
        </p:txBody>
      </p:sp>
      <p:pic>
        <p:nvPicPr>
          <p:cNvPr id="10" name="תמונה 9"/>
          <p:cNvPicPr>
            <a:picLocks noChangeAspect="1"/>
          </p:cNvPicPr>
          <p:nvPr/>
        </p:nvPicPr>
        <p:blipFill>
          <a:blip r:embed="rId2">
            <a:clrChange>
              <a:clrFrom>
                <a:srgbClr val="FFFFFF"/>
              </a:clrFrom>
              <a:clrTo>
                <a:srgbClr val="FFFFFF">
                  <a:alpha val="0"/>
                </a:srgbClr>
              </a:clrTo>
            </a:clrChange>
            <a:biLevel thresh="25000"/>
          </a:blip>
          <a:stretch>
            <a:fillRect/>
          </a:stretch>
        </p:blipFill>
        <p:spPr>
          <a:xfrm>
            <a:off x="1567981" y="6107276"/>
            <a:ext cx="1099019" cy="366340"/>
          </a:xfrm>
          <a:prstGeom prst="rect">
            <a:avLst/>
          </a:prstGeom>
        </p:spPr>
      </p:pic>
    </p:spTree>
    <p:extLst>
      <p:ext uri="{BB962C8B-B14F-4D97-AF65-F5344CB8AC3E}">
        <p14:creationId xmlns:p14="http://schemas.microsoft.com/office/powerpoint/2010/main" val="353700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DB791CBD-33E6-4EF6-B6C8-003FA0AA390A}"/>
              </a:ext>
            </a:extLst>
          </p:cNvPr>
          <p:cNvSpPr>
            <a:spLocks noGrp="1"/>
          </p:cNvSpPr>
          <p:nvPr>
            <p:ph type="ftr" sz="quarter" idx="11"/>
          </p:nvPr>
        </p:nvSpPr>
        <p:spPr/>
        <p:txBody>
          <a:bodyPr/>
          <a:lstStyle/>
          <a:p>
            <a:pPr algn="r">
              <a:defRPr/>
            </a:pPr>
            <a:r>
              <a:rPr lang="he-IL">
                <a:solidFill>
                  <a:prstClr val="white"/>
                </a:solidFill>
              </a:rPr>
              <a:t>פרזנטציית בוגרי קורס רוקחים עולם</a:t>
            </a:r>
            <a:endParaRPr lang="he-IL" dirty="0">
              <a:solidFill>
                <a:prstClr val="white"/>
              </a:solidFill>
            </a:endParaRPr>
          </a:p>
        </p:txBody>
      </p:sp>
      <p:sp>
        <p:nvSpPr>
          <p:cNvPr id="3" name="מציין מיקום של מספר שקופית 2">
            <a:extLst>
              <a:ext uri="{FF2B5EF4-FFF2-40B4-BE49-F238E27FC236}">
                <a16:creationId xmlns:a16="http://schemas.microsoft.com/office/drawing/2014/main" id="{03E21D7F-55B6-4EE9-A45D-D876BFD95DAE}"/>
              </a:ext>
            </a:extLst>
          </p:cNvPr>
          <p:cNvSpPr>
            <a:spLocks noGrp="1"/>
          </p:cNvSpPr>
          <p:nvPr>
            <p:ph type="sldNum" sz="quarter" idx="12"/>
          </p:nvPr>
        </p:nvSpPr>
        <p:spPr/>
        <p:txBody>
          <a:bodyPr/>
          <a:lstStyle/>
          <a:p>
            <a:pPr>
              <a:defRPr/>
            </a:pPr>
            <a:fld id="{57FEA30E-7E37-483E-B2FA-D24B6D6CA64C}" type="slidenum">
              <a:rPr lang="x-none" smtClean="0">
                <a:solidFill>
                  <a:prstClr val="white"/>
                </a:solidFill>
              </a:rPr>
              <a:pPr>
                <a:defRPr/>
              </a:pPr>
              <a:t>13</a:t>
            </a:fld>
            <a:endParaRPr lang="x-none" dirty="0">
              <a:solidFill>
                <a:prstClr val="white"/>
              </a:solidFill>
            </a:endParaRPr>
          </a:p>
        </p:txBody>
      </p:sp>
      <p:sp>
        <p:nvSpPr>
          <p:cNvPr id="4" name="כותרת 3">
            <a:extLst>
              <a:ext uri="{FF2B5EF4-FFF2-40B4-BE49-F238E27FC236}">
                <a16:creationId xmlns:a16="http://schemas.microsoft.com/office/drawing/2014/main" id="{02CF9CC9-68D5-4525-8ACA-5252CB84FDBE}"/>
              </a:ext>
            </a:extLst>
          </p:cNvPr>
          <p:cNvSpPr>
            <a:spLocks noGrp="1"/>
          </p:cNvSpPr>
          <p:nvPr>
            <p:ph type="ctrTitle"/>
          </p:nvPr>
        </p:nvSpPr>
        <p:spPr>
          <a:xfrm>
            <a:off x="2641763" y="256674"/>
            <a:ext cx="9144000" cy="724028"/>
          </a:xfrm>
        </p:spPr>
        <p:txBody>
          <a:bodyPr>
            <a:normAutofit/>
          </a:bodyPr>
          <a:lstStyle/>
          <a:p>
            <a:r>
              <a:rPr lang="en-US" sz="4000" b="1" dirty="0"/>
              <a:t>VIRIDEXIN</a:t>
            </a:r>
            <a:r>
              <a:rPr lang="he-IL" sz="4000" b="1" dirty="0"/>
              <a:t>שם ההמצאה: 24</a:t>
            </a:r>
          </a:p>
        </p:txBody>
      </p:sp>
      <p:sp>
        <p:nvSpPr>
          <p:cNvPr id="5" name="כותרת משנה 4">
            <a:extLst>
              <a:ext uri="{FF2B5EF4-FFF2-40B4-BE49-F238E27FC236}">
                <a16:creationId xmlns:a16="http://schemas.microsoft.com/office/drawing/2014/main" id="{F26636E1-1BAC-46BA-A71D-C729720A30D0}"/>
              </a:ext>
            </a:extLst>
          </p:cNvPr>
          <p:cNvSpPr>
            <a:spLocks noGrp="1"/>
          </p:cNvSpPr>
          <p:nvPr>
            <p:ph type="subTitle" idx="1"/>
          </p:nvPr>
        </p:nvSpPr>
        <p:spPr>
          <a:xfrm>
            <a:off x="737803" y="1042341"/>
            <a:ext cx="11056571" cy="3766500"/>
          </a:xfrm>
        </p:spPr>
        <p:txBody>
          <a:bodyPr/>
          <a:lstStyle/>
          <a:p>
            <a:r>
              <a:rPr lang="he-IL" dirty="0"/>
              <a:t>משמעות השם וירידקסין </a:t>
            </a:r>
            <a:endParaRPr lang="or-IN" dirty="0"/>
          </a:p>
          <a:p>
            <a:r>
              <a:rPr lang="he-IL" dirty="0"/>
              <a:t>ויריד נלקח מהמילה הלטינית "וירידיס" שמשמעותה ירוק, והמילה "דקסין" שמשמעותה הורס/ מחסל.</a:t>
            </a:r>
          </a:p>
          <a:p>
            <a:r>
              <a:rPr lang="he-IL" dirty="0"/>
              <a:t>הצבע הירוק מייצג את התקווה לחיים ולהתחדשות וה"דקסין" מרמז על יכולת התרופה לסלק נגיף מהגוף.</a:t>
            </a:r>
            <a:endParaRPr lang="en-US" dirty="0"/>
          </a:p>
          <a:p>
            <a:r>
              <a:rPr lang="en-US" dirty="0"/>
              <a:t> </a:t>
            </a:r>
            <a:r>
              <a:rPr lang="he-IL" dirty="0"/>
              <a:t> ולוקח זמן עד שהגוף מייצר אותם באופן טבעי.</a:t>
            </a:r>
            <a:r>
              <a:rPr lang="en-US" dirty="0"/>
              <a:t>HIV</a:t>
            </a:r>
            <a:r>
              <a:rPr lang="he-IL" dirty="0"/>
              <a:t>שהוא חלבון ה</a:t>
            </a:r>
            <a:r>
              <a:rPr lang="en-US" dirty="0"/>
              <a:t> p24</a:t>
            </a:r>
            <a:r>
              <a:rPr lang="he-IL" dirty="0"/>
              <a:t>וה24 הכוונה לאנטיגן </a:t>
            </a:r>
            <a:endParaRPr lang="en-US" dirty="0"/>
          </a:p>
          <a:p>
            <a:endParaRPr lang="he-IL"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1227" y="3653518"/>
            <a:ext cx="4253204" cy="2232932"/>
          </a:xfrm>
          <a:prstGeom prst="rect">
            <a:avLst/>
          </a:prstGeom>
          <a:noFill/>
          <a:ln>
            <a:noFill/>
          </a:ln>
          <a:effectLst>
            <a:outerShdw dist="35921" dir="2700000" algn="ctr" rotWithShape="0">
              <a:schemeClr val="bg2"/>
            </a:outerShdw>
            <a:softEdge rad="165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6677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p:cNvSpPr>
            <a:spLocks noGrp="1"/>
          </p:cNvSpPr>
          <p:nvPr>
            <p:ph type="ctrTitle"/>
          </p:nvPr>
        </p:nvSpPr>
        <p:spPr>
          <a:xfrm>
            <a:off x="1900718" y="-1087922"/>
            <a:ext cx="9144000" cy="2387600"/>
          </a:xfrm>
        </p:spPr>
        <p:txBody>
          <a:bodyPr>
            <a:normAutofit/>
          </a:bodyPr>
          <a:lstStyle/>
          <a:p>
            <a:r>
              <a:rPr lang="en-US" sz="4800" b="1" dirty="0"/>
              <a:t>VIRIDEXIN24</a:t>
            </a:r>
          </a:p>
        </p:txBody>
      </p:sp>
      <p:sp>
        <p:nvSpPr>
          <p:cNvPr id="3" name="מציין מיקום תוכן 2"/>
          <p:cNvSpPr>
            <a:spLocks noGrp="1"/>
          </p:cNvSpPr>
          <p:nvPr>
            <p:ph type="subTitle" idx="1"/>
          </p:nvPr>
        </p:nvSpPr>
        <p:spPr>
          <a:xfrm>
            <a:off x="1232807" y="1299678"/>
            <a:ext cx="10334814" cy="4053208"/>
          </a:xfrm>
        </p:spPr>
        <p:txBody>
          <a:bodyPr>
            <a:normAutofit/>
          </a:bodyPr>
          <a:lstStyle/>
          <a:p>
            <a:pPr rtl="1"/>
            <a:r>
              <a:rPr lang="he-IL" dirty="0"/>
              <a:t>ההמצאה: התרופה שלנו היא זריקה המחסלת את כל הנגיף ולא משאירה סימן ממנו</a:t>
            </a:r>
            <a:r>
              <a:rPr lang="en-US" dirty="0"/>
              <a:t>.</a:t>
            </a:r>
            <a:r>
              <a:rPr lang="he-IL" dirty="0"/>
              <a:t> התרופה שלנו משתמשת בחומר שעוזר לגוף לזהות את התאים הנגועים בנגיף, ובכך הגוף יכול להילחם בהם</a:t>
            </a:r>
            <a:r>
              <a:rPr lang="en-US" dirty="0"/>
              <a:t>.</a:t>
            </a:r>
            <a:r>
              <a:rPr lang="he-IL" dirty="0"/>
              <a:t> החומר שאנו משתמשים בו לתרופה שלנו הוא סוג של </a:t>
            </a:r>
            <a:r>
              <a:rPr lang="en-US" dirty="0"/>
              <a:t> HDI</a:t>
            </a:r>
            <a:r>
              <a:rPr lang="he-IL" dirty="0"/>
              <a:t> (חומר שקשור לאנזים </a:t>
            </a:r>
            <a:r>
              <a:rPr lang="en-US" dirty="0"/>
              <a:t>Histone deacetylase</a:t>
            </a:r>
            <a:r>
              <a:rPr lang="he-IL" dirty="0"/>
              <a:t>), שנקרא</a:t>
            </a:r>
            <a:r>
              <a:rPr lang="en-US" dirty="0"/>
              <a:t> .Romidepsin </a:t>
            </a:r>
            <a:endParaRPr lang="he-IL" dirty="0"/>
          </a:p>
          <a:p>
            <a:pPr algn="r" rtl="1">
              <a:buNone/>
            </a:pPr>
            <a:r>
              <a:rPr lang="he-IL" dirty="0"/>
              <a:t>התרופה שלנו עוברת מהווריד אל הדם ועוזרת לגוף לזהות את התאים הנגועים בנגיף.</a:t>
            </a:r>
          </a:p>
          <a:p>
            <a:pPr algn="r" rtl="1">
              <a:buNone/>
            </a:pPr>
            <a:endParaRPr lang="he-IL" dirty="0"/>
          </a:p>
          <a:p>
            <a:pPr algn="r" rtl="1">
              <a:buNone/>
            </a:pPr>
            <a:endParaRPr lang="he-IL" dirty="0"/>
          </a:p>
          <a:p>
            <a:pPr algn="r" rtl="1">
              <a:buNone/>
            </a:pPr>
            <a:endParaRPr lang="he-IL" dirty="0"/>
          </a:p>
        </p:txBody>
      </p:sp>
      <p:pic>
        <p:nvPicPr>
          <p:cNvPr id="9" name="Picture 2" descr="Image result for ‫פריגו logo‬‎"/>
          <p:cNvPicPr>
            <a:picLocks noChangeAspect="1" noChangeArrowheads="1"/>
          </p:cNvPicPr>
          <p:nvPr/>
        </p:nvPicPr>
        <p:blipFill>
          <a:blip r:embed="rId2" cstate="print"/>
          <a:srcRect/>
          <a:stretch>
            <a:fillRect/>
          </a:stretch>
        </p:blipFill>
        <p:spPr bwMode="auto">
          <a:xfrm>
            <a:off x="1596465" y="6162328"/>
            <a:ext cx="748284" cy="366659"/>
          </a:xfrm>
          <a:prstGeom prst="rect">
            <a:avLst/>
          </a:prstGeom>
          <a:noFill/>
        </p:spPr>
      </p:pic>
      <p:pic>
        <p:nvPicPr>
          <p:cNvPr id="1030" name="Picture 6" descr="https://cdn.discordapp.com/attachments/671350760335867915/1105892335964913664/Romidepsin_Group_20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721" y="3436817"/>
            <a:ext cx="3344343" cy="2467574"/>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7337" y="3379667"/>
            <a:ext cx="3676527" cy="2451018"/>
          </a:xfrm>
          <a:prstGeom prst="rect">
            <a:avLst/>
          </a:prstGeom>
          <a:noFill/>
          <a:ln>
            <a:noFill/>
          </a:ln>
          <a:effectLst>
            <a:outerShdw dist="35921" dir="2700000" algn="ctr" rotWithShape="0">
              <a:schemeClr val="bg2"/>
            </a:outerShdw>
            <a:softEdge rad="177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95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6"/>
          <p:cNvSpPr>
            <a:spLocks noGrp="1"/>
          </p:cNvSpPr>
          <p:nvPr>
            <p:ph type="ctrTitle"/>
          </p:nvPr>
        </p:nvSpPr>
        <p:spPr>
          <a:xfrm>
            <a:off x="2732607" y="-858045"/>
            <a:ext cx="9144000" cy="1716090"/>
          </a:xfrm>
        </p:spPr>
        <p:txBody>
          <a:bodyPr>
            <a:normAutofit/>
          </a:bodyPr>
          <a:lstStyle/>
          <a:p>
            <a:r>
              <a:rPr lang="en-US" sz="4800" b="1" dirty="0"/>
              <a:t>VIRIDEXIN24</a:t>
            </a:r>
          </a:p>
        </p:txBody>
      </p:sp>
      <p:pic>
        <p:nvPicPr>
          <p:cNvPr id="10" name="Picture 2" descr="Image result for ‫פריגו logo‬‎"/>
          <p:cNvPicPr>
            <a:picLocks noChangeAspect="1" noChangeArrowheads="1"/>
          </p:cNvPicPr>
          <p:nvPr/>
        </p:nvPicPr>
        <p:blipFill>
          <a:blip r:embed="rId2" cstate="print"/>
          <a:srcRect/>
          <a:stretch>
            <a:fillRect/>
          </a:stretch>
        </p:blipFill>
        <p:spPr bwMode="auto">
          <a:xfrm>
            <a:off x="1596465" y="6162328"/>
            <a:ext cx="748284" cy="366659"/>
          </a:xfrm>
          <a:prstGeom prst="rect">
            <a:avLst/>
          </a:prstGeom>
          <a:noFill/>
        </p:spPr>
      </p:pic>
      <p:sp>
        <p:nvSpPr>
          <p:cNvPr id="4" name="TextBox 3">
            <a:extLst>
              <a:ext uri="{FF2B5EF4-FFF2-40B4-BE49-F238E27FC236}">
                <a16:creationId xmlns:a16="http://schemas.microsoft.com/office/drawing/2014/main" id="{F4AA4DDB-0378-4463-9CEE-C4A34E617650}"/>
              </a:ext>
            </a:extLst>
          </p:cNvPr>
          <p:cNvSpPr txBox="1"/>
          <p:nvPr/>
        </p:nvSpPr>
        <p:spPr>
          <a:xfrm>
            <a:off x="1401975" y="642502"/>
            <a:ext cx="10668000" cy="2308324"/>
          </a:xfrm>
          <a:prstGeom prst="rect">
            <a:avLst/>
          </a:prstGeom>
          <a:noFill/>
        </p:spPr>
        <p:txBody>
          <a:bodyPr wrap="square" rtlCol="1">
            <a:spAutoFit/>
          </a:bodyPr>
          <a:lstStyle/>
          <a:p>
            <a:pPr algn="ctr"/>
            <a:r>
              <a:rPr lang="he-IL" sz="2400" u="sng" dirty="0">
                <a:latin typeface="Arial" panose="020B0604020202020204" pitchFamily="34" charset="0"/>
                <a:cs typeface="Arial" panose="020B0604020202020204" pitchFamily="34" charset="0"/>
              </a:rPr>
              <a:t>התרופה</a:t>
            </a:r>
            <a:endParaRPr lang="he-IL" sz="3200" u="sng" dirty="0">
              <a:latin typeface="Arial" panose="020B0604020202020204" pitchFamily="34" charset="0"/>
              <a:cs typeface="Arial" panose="020B0604020202020204" pitchFamily="34" charset="0"/>
            </a:endParaRPr>
          </a:p>
          <a:p>
            <a:pPr algn="r"/>
            <a:r>
              <a:rPr lang="he-IL" sz="2400" dirty="0">
                <a:latin typeface="Arial" panose="020B0604020202020204" pitchFamily="34" charset="0"/>
                <a:cs typeface="Arial" panose="020B0604020202020204" pitchFamily="34" charset="0"/>
              </a:rPr>
              <a:t>הרכב התרופה:</a:t>
            </a:r>
          </a:p>
          <a:p>
            <a:pPr algn="r"/>
            <a:r>
              <a:rPr lang="he-IL" sz="2400" dirty="0">
                <a:latin typeface="Arial" panose="020B0604020202020204" pitchFamily="34" charset="0"/>
                <a:cs typeface="Arial" panose="020B0604020202020204" pitchFamily="34" charset="0"/>
              </a:rPr>
              <a:t>איבר המטרה: התאים הנגועים בנגיף</a:t>
            </a:r>
            <a:br>
              <a:rPr lang="en-US" sz="2400" dirty="0">
                <a:latin typeface="Arial" panose="020B0604020202020204" pitchFamily="34" charset="0"/>
                <a:cs typeface="Arial" panose="020B0604020202020204" pitchFamily="34" charset="0"/>
              </a:rPr>
            </a:br>
            <a:r>
              <a:rPr lang="he-IL" sz="2400" dirty="0">
                <a:latin typeface="Arial" panose="020B0604020202020204" pitchFamily="34" charset="0"/>
                <a:cs typeface="Arial" panose="020B0604020202020204" pitchFamily="34" charset="0"/>
              </a:rPr>
              <a:t>דרך המתן: סיסטמי</a:t>
            </a:r>
          </a:p>
          <a:p>
            <a:pPr algn="r"/>
            <a:endParaRPr lang="he-IL" sz="2400" dirty="0">
              <a:latin typeface="Arial" panose="020B0604020202020204" pitchFamily="34" charset="0"/>
              <a:cs typeface="Arial" panose="020B0604020202020204" pitchFamily="34" charset="0"/>
            </a:endParaRPr>
          </a:p>
          <a:p>
            <a:pPr algn="r"/>
            <a:r>
              <a:rPr lang="he-IL" sz="24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CE536D56-B41B-4DC6-A1FB-C956EF22F076}"/>
              </a:ext>
            </a:extLst>
          </p:cNvPr>
          <p:cNvSpPr txBox="1"/>
          <p:nvPr/>
        </p:nvSpPr>
        <p:spPr>
          <a:xfrm>
            <a:off x="1817506" y="2119829"/>
            <a:ext cx="9977774" cy="830997"/>
          </a:xfrm>
          <a:prstGeom prst="rect">
            <a:avLst/>
          </a:prstGeom>
          <a:noFill/>
        </p:spPr>
        <p:txBody>
          <a:bodyPr wrap="square" rtlCol="1">
            <a:spAutoFit/>
          </a:bodyPr>
          <a:lstStyle/>
          <a:p>
            <a:pPr algn="ctr"/>
            <a:r>
              <a:rPr lang="he-IL" sz="2400" u="sng" dirty="0">
                <a:latin typeface="Arial" panose="020B0604020202020204" pitchFamily="34" charset="0"/>
                <a:cs typeface="Arial" panose="020B0604020202020204" pitchFamily="34" charset="0"/>
              </a:rPr>
              <a:t>הטכנולוגיה</a:t>
            </a:r>
          </a:p>
          <a:p>
            <a:pPr algn="r"/>
            <a:r>
              <a:rPr lang="he-IL" sz="2400" dirty="0">
                <a:latin typeface="Arial" panose="020B0604020202020204" pitchFamily="34" charset="0"/>
                <a:cs typeface="Arial" panose="020B0604020202020204" pitchFamily="34" charset="0"/>
              </a:rPr>
              <a:t> </a:t>
            </a:r>
          </a:p>
        </p:txBody>
      </p:sp>
      <p:sp>
        <p:nvSpPr>
          <p:cNvPr id="2" name="TextBox 1"/>
          <p:cNvSpPr txBox="1"/>
          <p:nvPr/>
        </p:nvSpPr>
        <p:spPr>
          <a:xfrm>
            <a:off x="8376554" y="1027069"/>
            <a:ext cx="1898276" cy="461665"/>
          </a:xfrm>
          <a:prstGeom prst="rect">
            <a:avLst/>
          </a:prstGeom>
          <a:noFill/>
        </p:spPr>
        <p:txBody>
          <a:bodyPr wrap="none" rtlCol="1">
            <a:spAutoFit/>
          </a:bodyPr>
          <a:lstStyle/>
          <a:p>
            <a:r>
              <a:rPr lang="en-US" sz="2400" dirty="0">
                <a:latin typeface="+mj-lt"/>
              </a:rPr>
              <a:t>.Romidepsin</a:t>
            </a:r>
            <a:endParaRPr lang="he-IL" sz="2400" dirty="0">
              <a:latin typeface="+mj-lt"/>
            </a:endParaRPr>
          </a:p>
        </p:txBody>
      </p:sp>
      <p:sp>
        <p:nvSpPr>
          <p:cNvPr id="14" name="TextBox 13"/>
          <p:cNvSpPr txBox="1"/>
          <p:nvPr/>
        </p:nvSpPr>
        <p:spPr>
          <a:xfrm>
            <a:off x="475488" y="2857791"/>
            <a:ext cx="11356295" cy="2677656"/>
          </a:xfrm>
          <a:prstGeom prst="rect">
            <a:avLst/>
          </a:prstGeom>
          <a:noFill/>
        </p:spPr>
        <p:txBody>
          <a:bodyPr wrap="square" rtlCol="1">
            <a:spAutoFit/>
          </a:bodyPr>
          <a:lstStyle/>
          <a:p>
            <a:pPr algn="r" rtl="1"/>
            <a:r>
              <a:rPr lang="he-IL" sz="2400" dirty="0">
                <a:latin typeface="Arial" panose="020B0604020202020204" pitchFamily="34" charset="0"/>
                <a:cs typeface="Arial" panose="020B0604020202020204" pitchFamily="34" charset="0"/>
              </a:rPr>
              <a:t>התרופה שלנו פועלת על ידי הזרקת חומר לתוך גוף החולה שעוזר לתאי </a:t>
            </a:r>
            <a:r>
              <a:rPr lang="en-US" sz="2400" dirty="0">
                <a:latin typeface="Arial" panose="020B0604020202020204" pitchFamily="34" charset="0"/>
                <a:cs typeface="Arial" panose="020B0604020202020204" pitchFamily="34" charset="0"/>
              </a:rPr>
              <a:t>T</a:t>
            </a:r>
            <a:r>
              <a:rPr lang="he-IL" sz="2400" dirty="0">
                <a:latin typeface="Arial" panose="020B0604020202020204" pitchFamily="34" charset="0"/>
                <a:cs typeface="Arial" panose="020B0604020202020204" pitchFamily="34" charset="0"/>
              </a:rPr>
              <a:t> לזהות את התאים שנגועים בנגיף האיידס. החומר המוזרק לתוך הגוף גורם לתאים הנגועים לשחרר חלבון שעוזר לגוף לזהות את התאים ולחסלם.</a:t>
            </a:r>
            <a:br>
              <a:rPr lang="en-US" sz="2400" dirty="0">
                <a:latin typeface="Arial" panose="020B0604020202020204" pitchFamily="34" charset="0"/>
                <a:cs typeface="Arial" panose="020B0604020202020204" pitchFamily="34" charset="0"/>
              </a:rPr>
            </a:br>
            <a:r>
              <a:rPr lang="he-IL" sz="2400" dirty="0">
                <a:latin typeface="Arial" panose="020B0604020202020204" pitchFamily="34" charset="0"/>
                <a:cs typeface="Arial" panose="020B0604020202020204" pitchFamily="34" charset="0"/>
              </a:rPr>
              <a:t>התרופה שבחרנו משומשת גם בסוג של סרטן הנקרא </a:t>
            </a:r>
            <a:r>
              <a:rPr lang="en-US" sz="2400" dirty="0">
                <a:latin typeface="Arial" panose="020B0604020202020204" pitchFamily="34" charset="0"/>
                <a:cs typeface="Arial" panose="020B0604020202020204" pitchFamily="34" charset="0"/>
              </a:rPr>
              <a:t>CTCL</a:t>
            </a:r>
            <a:r>
              <a:rPr lang="he-IL"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Cutaneous T-cell lymphoma)</a:t>
            </a:r>
            <a:r>
              <a:rPr lang="he-IL" sz="2400" dirty="0">
                <a:latin typeface="Arial" panose="020B0604020202020204" pitchFamily="34" charset="0"/>
                <a:cs typeface="Arial" panose="020B0604020202020204" pitchFamily="34" charset="0"/>
              </a:rPr>
              <a:t>)           בו נוצר מצב שתאי ה-</a:t>
            </a:r>
            <a:r>
              <a:rPr lang="en-US" sz="2400" dirty="0">
                <a:latin typeface="Arial" panose="020B0604020202020204" pitchFamily="34" charset="0"/>
                <a:cs typeface="Arial" panose="020B0604020202020204" pitchFamily="34" charset="0"/>
              </a:rPr>
              <a:t>T</a:t>
            </a:r>
            <a:r>
              <a:rPr lang="he-IL" sz="2400" dirty="0">
                <a:latin typeface="Arial" panose="020B0604020202020204" pitchFamily="34" charset="0"/>
                <a:cs typeface="Arial" panose="020B0604020202020204" pitchFamily="34" charset="0"/>
              </a:rPr>
              <a:t> של הגוף מתחילים לתקוף את עור החולה. מצב זה דומה לנגיף, שבו נוצר מצב שהנגיף משתלט</a:t>
            </a:r>
            <a:r>
              <a:rPr lang="en-US" sz="2400" dirty="0">
                <a:latin typeface="Arial" panose="020B0604020202020204" pitchFamily="34" charset="0"/>
                <a:cs typeface="Arial" panose="020B0604020202020204" pitchFamily="34" charset="0"/>
              </a:rPr>
              <a:t> </a:t>
            </a:r>
            <a:r>
              <a:rPr lang="he-IL" sz="2400" dirty="0">
                <a:latin typeface="Arial" panose="020B0604020202020204" pitchFamily="34" charset="0"/>
                <a:cs typeface="Arial" panose="020B0604020202020204" pitchFamily="34" charset="0"/>
              </a:rPr>
              <a:t>על תאי ה-</a:t>
            </a:r>
            <a:r>
              <a:rPr lang="en-US" sz="2400" dirty="0">
                <a:latin typeface="Arial" panose="020B0604020202020204" pitchFamily="34" charset="0"/>
                <a:cs typeface="Arial" panose="020B0604020202020204" pitchFamily="34" charset="0"/>
              </a:rPr>
              <a:t>T</a:t>
            </a:r>
            <a:r>
              <a:rPr lang="he-IL" sz="2400" dirty="0">
                <a:latin typeface="Arial" panose="020B0604020202020204" pitchFamily="34" charset="0"/>
                <a:cs typeface="Arial" panose="020B0604020202020204" pitchFamily="34" charset="0"/>
              </a:rPr>
              <a:t> ומשתמש בהם בשביל לשכפל את עצמו, לכן ניתן להשתמש בחומר גם כנגד הנגיף.</a:t>
            </a:r>
          </a:p>
        </p:txBody>
      </p:sp>
    </p:spTree>
    <p:extLst>
      <p:ext uri="{BB962C8B-B14F-4D97-AF65-F5344CB8AC3E}">
        <p14:creationId xmlns:p14="http://schemas.microsoft.com/office/powerpoint/2010/main" val="149520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6"/>
          <p:cNvSpPr>
            <a:spLocks noGrp="1"/>
          </p:cNvSpPr>
          <p:nvPr>
            <p:ph type="ctrTitle"/>
          </p:nvPr>
        </p:nvSpPr>
        <p:spPr>
          <a:xfrm>
            <a:off x="2532080" y="419780"/>
            <a:ext cx="9144000" cy="513348"/>
          </a:xfrm>
        </p:spPr>
        <p:txBody>
          <a:bodyPr>
            <a:normAutofit fontScale="90000"/>
          </a:bodyPr>
          <a:lstStyle/>
          <a:p>
            <a:r>
              <a:rPr lang="en-US" sz="4800" b="1" dirty="0"/>
              <a:t>VIRIDEXIN24</a:t>
            </a:r>
          </a:p>
        </p:txBody>
      </p:sp>
      <p:sp>
        <p:nvSpPr>
          <p:cNvPr id="2" name="מציין מיקום טקסט 1"/>
          <p:cNvSpPr>
            <a:spLocks noGrp="1"/>
          </p:cNvSpPr>
          <p:nvPr>
            <p:ph type="subTitle" idx="1"/>
          </p:nvPr>
        </p:nvSpPr>
        <p:spPr>
          <a:xfrm>
            <a:off x="2174958" y="1153455"/>
            <a:ext cx="9144000" cy="1655762"/>
          </a:xfrm>
        </p:spPr>
        <p:txBody>
          <a:bodyPr>
            <a:normAutofit/>
          </a:bodyPr>
          <a:lstStyle/>
          <a:p>
            <a:pPr>
              <a:buNone/>
            </a:pPr>
            <a:r>
              <a:rPr lang="he-IL" sz="2800" dirty="0"/>
              <a:t>וירידקסין-יתרונות</a:t>
            </a:r>
          </a:p>
        </p:txBody>
      </p:sp>
      <p:sp>
        <p:nvSpPr>
          <p:cNvPr id="3" name="מציין מיקום תוכן 2"/>
          <p:cNvSpPr>
            <a:spLocks noGrp="1"/>
          </p:cNvSpPr>
          <p:nvPr>
            <p:ph sz="quarter" idx="4294967295"/>
          </p:nvPr>
        </p:nvSpPr>
        <p:spPr>
          <a:xfrm>
            <a:off x="1970607" y="1576387"/>
            <a:ext cx="9590265" cy="5281613"/>
          </a:xfrm>
        </p:spPr>
        <p:txBody>
          <a:bodyPr/>
          <a:lstStyle/>
          <a:p>
            <a:pPr algn="r" rtl="1">
              <a:buNone/>
            </a:pPr>
            <a:r>
              <a:rPr lang="he-IL" dirty="0"/>
              <a:t>  המוצר שלנו ביחס לשוק: </a:t>
            </a:r>
          </a:p>
          <a:p>
            <a:pPr algn="r" rtl="1">
              <a:buNone/>
            </a:pPr>
            <a:r>
              <a:rPr lang="he-IL" dirty="0"/>
              <a:t>  התרופה שלנו הרבה יותר זולה מכל שאר האופציות הקיימות, במחיר של מתחת ל5000$ דולר התרופה שלנו מחסלת את כל המחלה ולא משאירה סימן ממנה ולכן לא נדרשים שום טיפולים נוספים אחריה. </a:t>
            </a:r>
          </a:p>
        </p:txBody>
      </p:sp>
      <p:pic>
        <p:nvPicPr>
          <p:cNvPr id="9" name="Picture 2" descr="Image result for ‫פריגו logo‬‎"/>
          <p:cNvPicPr>
            <a:picLocks noChangeAspect="1" noChangeArrowheads="1"/>
          </p:cNvPicPr>
          <p:nvPr/>
        </p:nvPicPr>
        <p:blipFill>
          <a:blip r:embed="rId2" cstate="print"/>
          <a:srcRect/>
          <a:stretch>
            <a:fillRect/>
          </a:stretch>
        </p:blipFill>
        <p:spPr bwMode="auto">
          <a:xfrm>
            <a:off x="1596465" y="6162328"/>
            <a:ext cx="748284" cy="366659"/>
          </a:xfrm>
          <a:prstGeom prst="rect">
            <a:avLst/>
          </a:prstGeom>
          <a:noFill/>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77" y="3537402"/>
            <a:ext cx="3494088"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תיבת טקסט 3">
            <a:extLst>
              <a:ext uri="{FF2B5EF4-FFF2-40B4-BE49-F238E27FC236}">
                <a16:creationId xmlns:a16="http://schemas.microsoft.com/office/drawing/2014/main" id="{B59D7F9C-4679-4D81-BEAF-9ADB328CDC62}"/>
              </a:ext>
            </a:extLst>
          </p:cNvPr>
          <p:cNvSpPr txBox="1"/>
          <p:nvPr/>
        </p:nvSpPr>
        <p:spPr>
          <a:xfrm>
            <a:off x="9342255" y="5175504"/>
            <a:ext cx="1929384" cy="369332"/>
          </a:xfrm>
          <a:prstGeom prst="rect">
            <a:avLst/>
          </a:prstGeom>
          <a:noFill/>
        </p:spPr>
        <p:txBody>
          <a:bodyPr wrap="square" rtlCol="1">
            <a:spAutoFit/>
          </a:bodyPr>
          <a:lstStyle/>
          <a:p>
            <a:pPr algn="r"/>
            <a:r>
              <a:rPr lang="he-IL" b="1" u="sng" dirty="0">
                <a:hlinkClick r:id="rId4"/>
              </a:rPr>
              <a:t>קישור לאתר שלנו</a:t>
            </a:r>
            <a:r>
              <a:rPr lang="he-IL" dirty="0">
                <a:hlinkClick r:id="rId4"/>
              </a:rPr>
              <a:t> </a:t>
            </a:r>
            <a:endParaRPr lang="he-IL" b="1" u="sng" dirty="0"/>
          </a:p>
        </p:txBody>
      </p:sp>
    </p:spTree>
    <p:extLst>
      <p:ext uri="{BB962C8B-B14F-4D97-AF65-F5344CB8AC3E}">
        <p14:creationId xmlns:p14="http://schemas.microsoft.com/office/powerpoint/2010/main" val="411895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כותרת 6"/>
          <p:cNvSpPr txBox="1">
            <a:spLocks/>
          </p:cNvSpPr>
          <p:nvPr/>
        </p:nvSpPr>
        <p:spPr>
          <a:xfrm>
            <a:off x="2271875" y="1392237"/>
            <a:ext cx="9144000" cy="238760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 sz="3200" u="sng" dirty="0">
                <a:solidFill>
                  <a:schemeClr val="bg1"/>
                </a:solidFill>
                <a:latin typeface="Aharoni" panose="02010803020104030203" pitchFamily="2" charset="-79"/>
                <a:ea typeface="+mj-lt"/>
                <a:cs typeface="Aharoni" panose="02010803020104030203" pitchFamily="2" charset="-79"/>
              </a:rPr>
              <a:t>שלב א- בחירת מחלה וחקר</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הסבר כללי ומתומצת על המחלה</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מי חולה במחלה? (גנטי, מבוגרים, ילדים וכ</a:t>
            </a:r>
            <a:r>
              <a:rPr lang="he-IL" sz="3200" dirty="0">
                <a:solidFill>
                  <a:schemeClr val="bg1"/>
                </a:solidFill>
                <a:latin typeface="Aharoni" panose="02010803020104030203" pitchFamily="2" charset="-79"/>
                <a:ea typeface="+mj-lt"/>
                <a:cs typeface="Aharoni" panose="02010803020104030203" pitchFamily="2" charset="-79"/>
              </a:rPr>
              <a:t>ו</a:t>
            </a:r>
            <a:r>
              <a:rPr lang="he" sz="3200" dirty="0">
                <a:solidFill>
                  <a:schemeClr val="bg1"/>
                </a:solidFill>
                <a:latin typeface="Aharoni" panose="02010803020104030203" pitchFamily="2" charset="-79"/>
                <a:ea typeface="+mj-lt"/>
                <a:cs typeface="Aharoni" panose="02010803020104030203" pitchFamily="2" charset="-79"/>
              </a:rPr>
              <a:t>)</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תסמיני המחלה</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במה המחלה פוגעת וכיצד משפיעה על החולה</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מהם הטיפולים הקיימים (האם מרפאים את המחלה?\מעקבים את המחלה?\מקלים על התסמינים?)</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מהו החומר הפעיל בתרופה הקיימת וכיצד הוא עובד.</a:t>
            </a:r>
            <a:endParaRPr lang="he-IL" sz="3200" dirty="0">
              <a:solidFill>
                <a:schemeClr val="bg1"/>
              </a:solidFill>
              <a:latin typeface="Aharoni" panose="02010803020104030203" pitchFamily="2" charset="-79"/>
              <a:cs typeface="Arial" panose="020B0604020202020204" pitchFamily="34" charset="0"/>
            </a:endParaRPr>
          </a:p>
          <a:p>
            <a:pPr algn="r" rtl="1"/>
            <a:endParaRPr lang="he-IL" sz="3200" dirty="0">
              <a:solidFill>
                <a:schemeClr val="bg1"/>
              </a:solidFill>
              <a:latin typeface="Aharoni" panose="02010803020104030203" pitchFamily="2" charset="-79"/>
              <a:cs typeface="Arial" panose="020B0604020202020204" pitchFamily="34" charset="0"/>
            </a:endParaRPr>
          </a:p>
        </p:txBody>
      </p:sp>
      <p:sp>
        <p:nvSpPr>
          <p:cNvPr id="8" name="מציין מיקום של כותרת תחתונה 7"/>
          <p:cNvSpPr>
            <a:spLocks noGrp="1"/>
          </p:cNvSpPr>
          <p:nvPr>
            <p:ph type="ftr" sz="quarter" idx="11"/>
          </p:nvPr>
        </p:nvSpPr>
        <p:spPr/>
        <p:txBody>
          <a:bodyPr/>
          <a:lstStyle/>
          <a:p>
            <a:pPr algn="r"/>
            <a:r>
              <a:rPr lang="he-IL"/>
              <a:t>פרזנטציית בוגרי קורס רוקחים עולם</a:t>
            </a:r>
          </a:p>
        </p:txBody>
      </p:sp>
      <p:sp>
        <p:nvSpPr>
          <p:cNvPr id="9" name="מציין מיקום של מספר שקופית 8"/>
          <p:cNvSpPr>
            <a:spLocks noGrp="1"/>
          </p:cNvSpPr>
          <p:nvPr>
            <p:ph type="sldNum" sz="quarter" idx="12"/>
          </p:nvPr>
        </p:nvSpPr>
        <p:spPr/>
        <p:txBody>
          <a:bodyPr/>
          <a:lstStyle/>
          <a:p>
            <a:fld id="{57FEA30E-7E37-483E-B2FA-D24B6D6CA64C}" type="slidenum">
              <a:rPr lang="he-IL" smtClean="0"/>
              <a:pPr/>
              <a:t>2</a:t>
            </a:fld>
            <a:endParaRPr lang="he-IL"/>
          </a:p>
        </p:txBody>
      </p:sp>
      <p:pic>
        <p:nvPicPr>
          <p:cNvPr id="10" name="תמונה 9"/>
          <p:cNvPicPr>
            <a:picLocks noChangeAspect="1"/>
          </p:cNvPicPr>
          <p:nvPr/>
        </p:nvPicPr>
        <p:blipFill>
          <a:blip r:embed="rId2">
            <a:clrChange>
              <a:clrFrom>
                <a:srgbClr val="FFFFFF"/>
              </a:clrFrom>
              <a:clrTo>
                <a:srgbClr val="FFFFFF">
                  <a:alpha val="0"/>
                </a:srgbClr>
              </a:clrTo>
            </a:clrChange>
            <a:biLevel thresh="25000"/>
          </a:blip>
          <a:stretch>
            <a:fillRect/>
          </a:stretch>
        </p:blipFill>
        <p:spPr>
          <a:xfrm>
            <a:off x="1567981" y="6107276"/>
            <a:ext cx="1099019" cy="366340"/>
          </a:xfrm>
          <a:prstGeom prst="rect">
            <a:avLst/>
          </a:prstGeom>
        </p:spPr>
      </p:pic>
    </p:spTree>
    <p:extLst>
      <p:ext uri="{BB962C8B-B14F-4D97-AF65-F5344CB8AC3E}">
        <p14:creationId xmlns:p14="http://schemas.microsoft.com/office/powerpoint/2010/main" val="846491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4735513" y="897891"/>
            <a:ext cx="6264275" cy="71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he-IL" dirty="0">
                <a:latin typeface="Arial" panose="020B0604020202020204" pitchFamily="34" charset="0"/>
                <a:cs typeface="Arial" panose="020B0604020202020204" pitchFamily="34" charset="0"/>
              </a:rPr>
              <a:t>שם המחלה- עברית: איידס</a:t>
            </a:r>
            <a:endParaRPr lang="en-US"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1314132" y="153088"/>
            <a:ext cx="9685656" cy="5096623"/>
          </a:xfrm>
          <a:prstGeom prst="rect">
            <a:avLst/>
          </a:prstGeom>
        </p:spPr>
        <p:txBody>
          <a:bodyPr vert="horz" lIns="91440" tIns="45720" rIns="91440" bIns="45720" rtlCol="0" anchor="ctr">
            <a:normAutofit/>
          </a:bodyPr>
          <a:lstStyle>
            <a:defPPr>
              <a:defRPr lang="he-IL"/>
            </a:defPPr>
            <a:lvl1pPr marL="0" algn="ctr" defTabSz="914400" rtl="0" eaLnBrk="1" latinLnBrk="0" hangingPunct="1">
              <a:defRPr lang="he-IL" sz="1400" kern="1200">
                <a:solidFill>
                  <a:srgbClr val="180742"/>
                </a:solidFill>
                <a:latin typeface="Fb Jabutinski Con Light" panose="00000500000000000000" pitchFamily="50" charset="-79"/>
                <a:ea typeface="+mn-ea"/>
                <a:cs typeface="Fb Jabutinski Con Light" panose="00000500000000000000" pitchFamily="50"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sz="2000" dirty="0">
                <a:solidFill>
                  <a:srgbClr val="080808"/>
                </a:solidFill>
                <a:latin typeface="Arial" panose="020B0604020202020204" pitchFamily="34" charset="0"/>
                <a:cs typeface="Arial" panose="020B0604020202020204" pitchFamily="34" charset="0"/>
              </a:rPr>
              <a:t>HIV</a:t>
            </a:r>
            <a:r>
              <a:rPr lang="he-IL" sz="2000" dirty="0">
                <a:solidFill>
                  <a:srgbClr val="080808"/>
                </a:solidFill>
                <a:latin typeface="Arial" panose="020B0604020202020204" pitchFamily="34" charset="0"/>
                <a:cs typeface="Arial" panose="020B0604020202020204" pitchFamily="34" charset="0"/>
              </a:rPr>
              <a:t>/</a:t>
            </a:r>
            <a:r>
              <a:rPr lang="en-US" sz="2000" dirty="0">
                <a:solidFill>
                  <a:srgbClr val="080808"/>
                </a:solidFill>
                <a:latin typeface="Arial" panose="020B0604020202020204" pitchFamily="34" charset="0"/>
                <a:cs typeface="Arial" panose="020B0604020202020204" pitchFamily="34" charset="0"/>
              </a:rPr>
              <a:t>AIDS</a:t>
            </a:r>
            <a:r>
              <a:rPr lang="he-IL" sz="2000" dirty="0">
                <a:solidFill>
                  <a:srgbClr val="080808"/>
                </a:solidFill>
                <a:latin typeface="Arial" panose="020B0604020202020204" pitchFamily="34" charset="0"/>
                <a:cs typeface="Arial" panose="020B0604020202020204" pitchFamily="34" charset="0"/>
              </a:rPr>
              <a:t>שם המחלה באנגלית:  </a:t>
            </a:r>
          </a:p>
          <a:p>
            <a:pPr algn="r">
              <a:lnSpc>
                <a:spcPct val="150000"/>
              </a:lnSpc>
            </a:pPr>
            <a:r>
              <a:rPr lang="he-IL" sz="2000" dirty="0">
                <a:solidFill>
                  <a:srgbClr val="080808"/>
                </a:solidFill>
                <a:latin typeface="Arial" panose="020B0604020202020204" pitchFamily="34" charset="0"/>
                <a:cs typeface="Arial" panose="020B0604020202020204" pitchFamily="34" charset="0"/>
              </a:rPr>
              <a:t>תיאור של המחלה: נגיף מדבק כאשר יש מגע בין נוזלי הגוף מסוימים, הנגיף יכול להימצא בדם, בנוזלי הזרע, בנוזלי הנרתיק, בנוזלי הרקטום ובחלב אם.</a:t>
            </a:r>
          </a:p>
          <a:p>
            <a:pPr algn="r">
              <a:lnSpc>
                <a:spcPct val="150000"/>
              </a:lnSpc>
            </a:pPr>
            <a:endParaRPr lang="he-IL" dirty="0">
              <a:solidFill>
                <a:srgbClr val="080808"/>
              </a:solidFill>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4A8EF949-576E-444B-BE52-3606F5E899D9}"/>
              </a:ext>
            </a:extLst>
          </p:cNvPr>
          <p:cNvPicPr>
            <a:picLocks noChangeAspect="1"/>
          </p:cNvPicPr>
          <p:nvPr/>
        </p:nvPicPr>
        <p:blipFill>
          <a:blip r:embed="rId4"/>
          <a:stretch>
            <a:fillRect/>
          </a:stretch>
        </p:blipFill>
        <p:spPr>
          <a:xfrm>
            <a:off x="750364" y="3543144"/>
            <a:ext cx="4071258" cy="2289044"/>
          </a:xfrm>
          <a:prstGeom prst="rect">
            <a:avLst/>
          </a:prstGeom>
          <a:effectLst>
            <a:softEdge rad="63500"/>
          </a:effectLst>
        </p:spPr>
      </p:pic>
      <p:pic>
        <p:nvPicPr>
          <p:cNvPr id="3" name="תמונה 2">
            <a:extLst>
              <a:ext uri="{FF2B5EF4-FFF2-40B4-BE49-F238E27FC236}">
                <a16:creationId xmlns:a16="http://schemas.microsoft.com/office/drawing/2014/main" id="{03541AE5-46AC-48CA-B811-F826F11ED4FF}"/>
              </a:ext>
            </a:extLst>
          </p:cNvPr>
          <p:cNvPicPr>
            <a:picLocks noChangeAspect="1"/>
          </p:cNvPicPr>
          <p:nvPr/>
        </p:nvPicPr>
        <p:blipFill>
          <a:blip r:embed="rId5"/>
          <a:stretch>
            <a:fillRect/>
          </a:stretch>
        </p:blipFill>
        <p:spPr>
          <a:xfrm>
            <a:off x="7867650" y="3364460"/>
            <a:ext cx="3695906" cy="2467728"/>
          </a:xfrm>
          <a:prstGeom prst="rect">
            <a:avLst/>
          </a:prstGeom>
          <a:effectLst>
            <a:softEdge rad="139700"/>
          </a:effectLst>
        </p:spPr>
      </p:pic>
    </p:spTree>
    <p:extLst>
      <p:ext uri="{BB962C8B-B14F-4D97-AF65-F5344CB8AC3E}">
        <p14:creationId xmlns:p14="http://schemas.microsoft.com/office/powerpoint/2010/main" val="276118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4848318" y="277682"/>
            <a:ext cx="6264275" cy="71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he-IL" dirty="0">
                <a:latin typeface="Arial" panose="020B0604020202020204" pitchFamily="34" charset="0"/>
                <a:cs typeface="Arial" panose="020B0604020202020204" pitchFamily="34" charset="0"/>
              </a:rPr>
              <a:t>שם המחלה- עברית: איידס</a:t>
            </a:r>
            <a:endParaRPr lang="en-US" dirty="0">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293914" y="996819"/>
            <a:ext cx="11707586" cy="4522238"/>
          </a:xfrm>
          <a:prstGeom prst="rect">
            <a:avLst/>
          </a:prstGeom>
        </p:spPr>
        <p:txBody>
          <a:bodyPr vert="horz" lIns="91440" tIns="45720" rIns="91440" bIns="45720" rtlCol="1">
            <a:normAutofit fontScale="77500" lnSpcReduction="20000"/>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תיאור- מהלך המחלה בגוף</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לאחר ההדבקה בנגיף, הנגיף פולש אל התאים הדנדריטיים</a:t>
            </a:r>
            <a:r>
              <a:rPr lang="he-IL" sz="3500" dirty="0">
                <a:latin typeface="Arial" panose="020B0604020202020204" pitchFamily="34" charset="0"/>
                <a:cs typeface="Arial" panose="020B0604020202020204" pitchFamily="34" charset="0"/>
              </a:rPr>
              <a:t> </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(תאי דם לבנים שמשמשים כגורם מתווך במערכת החיסון </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התאים אחראים לאיסוף מבנים זרים של מחוללי מחלות).</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lang="he-IL" sz="3500" dirty="0">
                <a:latin typeface="Arial" panose="020B0604020202020204" pitchFamily="34" charset="0"/>
                <a:cs typeface="Arial" panose="020B0604020202020204" pitchFamily="34" charset="0"/>
              </a:rPr>
              <a:t>לאחר מכן, התאים נודדים עם הנגיף בתוכם לקשרי הלימפה.</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שם נוצר מפגש בין הנגיף ובין תאי ה-</a:t>
            </a:r>
            <a:r>
              <a:rPr kumimoji="0" lang="en-US"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T</a:t>
            </a: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lang="he-IL" sz="3500" dirty="0">
                <a:latin typeface="Arial" panose="020B0604020202020204" pitchFamily="34" charset="0"/>
                <a:cs typeface="Arial" panose="020B0604020202020204" pitchFamily="34" charset="0"/>
              </a:rPr>
              <a:t>לעיתים קרובות הנגיף רדום בתאים דנדריטיים, בתאי ה-</a:t>
            </a:r>
            <a:r>
              <a:rPr lang="en-US" sz="3500" dirty="0">
                <a:latin typeface="Arial" panose="020B0604020202020204" pitchFamily="34" charset="0"/>
                <a:cs typeface="Arial" panose="020B0604020202020204" pitchFamily="34" charset="0"/>
              </a:rPr>
              <a:t>T</a:t>
            </a:r>
            <a:r>
              <a:rPr lang="he-IL" sz="3500" dirty="0">
                <a:latin typeface="Arial" panose="020B0604020202020204" pitchFamily="34" charset="0"/>
                <a:cs typeface="Arial" panose="020B0604020202020204" pitchFamily="34" charset="0"/>
              </a:rPr>
              <a:t> ובמקרופאג'ים.</a:t>
            </a:r>
          </a:p>
          <a:p>
            <a:pPr marL="0" indent="0">
              <a:lnSpc>
                <a:spcPct val="120000"/>
              </a:lnSpc>
              <a:buFont typeface="Arial" panose="020B0604020202020204" pitchFamily="34" charset="0"/>
              <a:buNone/>
              <a:defRPr/>
            </a:pP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בהתחלה החולה נקרא נשא, לרוב הנשא אינו מרגיש כל תסמין של המחלה כך שללא עזרה תרופתית הנגיף מתרבה במהירות אך ספירת תאי ה-</a:t>
            </a:r>
            <a:r>
              <a:rPr kumimoji="0" lang="en-US"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T</a:t>
            </a: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אינה יורדת מתחת ל500 מק</a:t>
            </a:r>
            <a:r>
              <a:rPr lang="he-IL" sz="3500" dirty="0">
                <a:latin typeface="Arial" panose="020B0604020202020204" pitchFamily="34" charset="0"/>
                <a:cs typeface="Arial" panose="020B0604020202020204" pitchFamily="34" charset="0"/>
              </a:rPr>
              <a:t>"ל כך שמערכת החיסון מצליחה להתמודד עדיין בזיהומים משניים</a:t>
            </a:r>
            <a:r>
              <a:rPr kumimoji="0" lang="he-IL" sz="35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התוקפים את הגוף</a:t>
            </a: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a:t>
            </a:r>
            <a:endParaRPr kumimoji="0" lang="en-US"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1026" name="Picture 2" descr="תאים דנדריטיים">
            <a:extLst>
              <a:ext uri="{FF2B5EF4-FFF2-40B4-BE49-F238E27FC236}">
                <a16:creationId xmlns:a16="http://schemas.microsoft.com/office/drawing/2014/main" id="{30E5AFD0-0AEB-4651-A448-355042C83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914" y="291293"/>
            <a:ext cx="3665498" cy="2749124"/>
          </a:xfrm>
          <a:prstGeom prst="rect">
            <a:avLst/>
          </a:prstGeom>
          <a:noFill/>
          <a:effectLst>
            <a:softEdge rad="177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0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5429929" y="1262901"/>
            <a:ext cx="6264275" cy="71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he-IL" dirty="0">
                <a:latin typeface="Arial" panose="020B0604020202020204" pitchFamily="34" charset="0"/>
                <a:cs typeface="Arial" panose="020B0604020202020204" pitchFamily="34" charset="0"/>
              </a:rPr>
              <a:t>שם המחלה- עברית: איידס </a:t>
            </a:r>
            <a:endParaRPr lang="en-US" dirty="0">
              <a:latin typeface="Arial" panose="020B0604020202020204" pitchFamily="34" charset="0"/>
              <a:cs typeface="Arial" panose="020B0604020202020204" pitchFamily="34" charset="0"/>
            </a:endParaRPr>
          </a:p>
        </p:txBody>
      </p:sp>
      <p:sp>
        <p:nvSpPr>
          <p:cNvPr id="14" name="Content Placeholder 2"/>
          <p:cNvSpPr txBox="1">
            <a:spLocks/>
          </p:cNvSpPr>
          <p:nvPr/>
        </p:nvSpPr>
        <p:spPr>
          <a:xfrm>
            <a:off x="596106" y="2049151"/>
            <a:ext cx="10999787"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תסמינים (תלונות החולים):</a:t>
            </a:r>
          </a:p>
          <a:p>
            <a:pPr marL="0" lvl="0" indent="0">
              <a:buNone/>
              <a:defRPr/>
            </a:pPr>
            <a:r>
              <a:rPr lang="he-IL" sz="2400" dirty="0">
                <a:latin typeface="Arial" panose="020B0604020202020204" pitchFamily="34" charset="0"/>
                <a:cs typeface="Arial" panose="020B0604020202020204" pitchFamily="34" charset="0"/>
              </a:rPr>
              <a:t>אצל חלק מהנדבקים יכולים להופיע בשבועות הראשונים לאחר ההדבקה תסמינים של מחלה דמוית שפעת כמו חום, בלוטות לימפה מוגדלות, כאבי גרון , כאבי ראש, כיבים בפה או באיברי המין.</a:t>
            </a:r>
          </a:p>
          <a:p>
            <a:pPr marL="0" lvl="0" indent="0">
              <a:buNone/>
              <a:defRPr/>
            </a:pPr>
            <a:r>
              <a:rPr kumimoji="0" lang="he-IL"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לאחר 8-10 שנים הורס הנגיף בהדרגה את תאי ה</a:t>
            </a:r>
            <a:r>
              <a:rPr lang="he-IL" sz="2400" dirty="0">
                <a:latin typeface="Arial" panose="020B0604020202020204" pitchFamily="34" charset="0"/>
                <a:cs typeface="Arial" panose="020B0604020202020204" pitchFamily="34" charset="0"/>
              </a:rPr>
              <a:t>4</a:t>
            </a:r>
            <a:r>
              <a:rPr kumimoji="0" lang="en-US"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CD</a:t>
            </a:r>
            <a:r>
              <a:rPr kumimoji="0" lang="he-IL"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שהם חלק ממערכת החיסון בגוף.</a:t>
            </a:r>
          </a:p>
          <a:p>
            <a:pPr marL="0" lvl="0" indent="0">
              <a:buNone/>
              <a:defRPr/>
            </a:pPr>
            <a:r>
              <a:rPr lang="he-IL" sz="2400" dirty="0">
                <a:latin typeface="Arial" panose="020B0604020202020204" pitchFamily="34" charset="0"/>
                <a:cs typeface="Arial" panose="020B0604020202020204" pitchFamily="34" charset="0"/>
              </a:rPr>
              <a:t>ככל שהמחלה מתקדמת יורד מספר תאי ה</a:t>
            </a:r>
            <a:r>
              <a:rPr lang="en-US" sz="2400" dirty="0">
                <a:latin typeface="Arial" panose="020B0604020202020204" pitchFamily="34" charset="0"/>
                <a:cs typeface="Arial" panose="020B0604020202020204" pitchFamily="34" charset="0"/>
              </a:rPr>
              <a:t>CD4</a:t>
            </a:r>
            <a:r>
              <a:rPr lang="he-IL" sz="2400" dirty="0">
                <a:latin typeface="Arial" panose="020B0604020202020204" pitchFamily="34" charset="0"/>
                <a:cs typeface="Arial" panose="020B0604020202020204" pitchFamily="34" charset="0"/>
              </a:rPr>
              <a:t> לרמה קריטית, הירידה מחלישה את מערכת החיסון של הגוף וחושף אותו לזיהומים.</a:t>
            </a:r>
            <a:endParaRPr kumimoji="0" lang="en-US"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26E9BDA8-47AE-4B67-BA74-D879B6475251}"/>
              </a:ext>
            </a:extLst>
          </p:cNvPr>
          <p:cNvPicPr>
            <a:picLocks noChangeAspect="1"/>
          </p:cNvPicPr>
          <p:nvPr/>
        </p:nvPicPr>
        <p:blipFill>
          <a:blip r:embed="rId4"/>
          <a:stretch>
            <a:fillRect/>
          </a:stretch>
        </p:blipFill>
        <p:spPr>
          <a:xfrm>
            <a:off x="1584518" y="235742"/>
            <a:ext cx="3275016" cy="2168618"/>
          </a:xfrm>
          <a:prstGeom prst="rect">
            <a:avLst/>
          </a:prstGeom>
          <a:effectLst>
            <a:softEdge rad="177800"/>
          </a:effectLst>
        </p:spPr>
      </p:pic>
    </p:spTree>
    <p:extLst>
      <p:ext uri="{BB962C8B-B14F-4D97-AF65-F5344CB8AC3E}">
        <p14:creationId xmlns:p14="http://schemas.microsoft.com/office/powerpoint/2010/main" val="143160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פריגו logo‬‎"/>
          <p:cNvPicPr>
            <a:picLocks noChangeAspect="1" noChangeArrowheads="1"/>
          </p:cNvPicPr>
          <p:nvPr/>
        </p:nvPicPr>
        <p:blipFill>
          <a:blip r:embed="rId3" cstate="print"/>
          <a:srcRect/>
          <a:stretch>
            <a:fillRect/>
          </a:stretch>
        </p:blipFill>
        <p:spPr bwMode="auto">
          <a:xfrm>
            <a:off x="1596465" y="6162328"/>
            <a:ext cx="748284" cy="366659"/>
          </a:xfrm>
          <a:prstGeom prst="rect">
            <a:avLst/>
          </a:prstGeom>
          <a:noFill/>
        </p:spPr>
      </p:pic>
      <p:sp>
        <p:nvSpPr>
          <p:cNvPr id="10" name="Text Placeholder 1"/>
          <p:cNvSpPr txBox="1">
            <a:spLocks/>
          </p:cNvSpPr>
          <p:nvPr/>
        </p:nvSpPr>
        <p:spPr>
          <a:xfrm>
            <a:off x="5521752" y="218905"/>
            <a:ext cx="6264275"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גורמי הסיכון למחלה</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1" name="Content Placeholder 2"/>
          <p:cNvSpPr txBox="1">
            <a:spLocks/>
          </p:cNvSpPr>
          <p:nvPr/>
        </p:nvSpPr>
        <p:spPr>
          <a:xfrm>
            <a:off x="221556" y="710608"/>
            <a:ext cx="11564471" cy="4167311"/>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4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קיום יחסי מין עם נשא של הנגיף זו דרך נפוצה להידבקות ב-</a:t>
            </a:r>
            <a:r>
              <a:rPr kumimoji="0" lang="en-US" sz="24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.HIV</a:t>
            </a:r>
            <a:endParaRPr kumimoji="0" lang="he-IL" sz="24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endParaRP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4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בעת קבלת עירוי דם.</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lang="he-IL" sz="2400" dirty="0">
                <a:latin typeface="Calibri"/>
                <a:cs typeface="Arial" panose="020B0604020202020204" pitchFamily="34" charset="0"/>
              </a:rPr>
              <a:t>שימוש במחטים ובמזרקים מזוהמים.</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4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מאם לעוברה במהלך ההיריון.</a:t>
            </a:r>
            <a:endParaRPr kumimoji="0" lang="en-US" sz="24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endParaRPr>
          </a:p>
        </p:txBody>
      </p:sp>
      <p:sp>
        <p:nvSpPr>
          <p:cNvPr id="12" name="Text Placeholder 1"/>
          <p:cNvSpPr txBox="1">
            <a:spLocks/>
          </p:cNvSpPr>
          <p:nvPr/>
        </p:nvSpPr>
        <p:spPr>
          <a:xfrm>
            <a:off x="1137494" y="2904921"/>
            <a:ext cx="10832950"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 תפוצה ומשך</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3" name="Content Placeholder 2"/>
          <p:cNvSpPr txBox="1">
            <a:spLocks/>
          </p:cNvSpPr>
          <p:nvPr/>
        </p:nvSpPr>
        <p:spPr>
          <a:xfrm>
            <a:off x="953077" y="3389216"/>
            <a:ext cx="10832950"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defRPr/>
            </a:pPr>
            <a:r>
              <a:rPr lang="he-IL" sz="2400" dirty="0">
                <a:latin typeface="Arial" panose="020B0604020202020204" pitchFamily="34" charset="0"/>
                <a:cs typeface="Arial" panose="020B0604020202020204" pitchFamily="34" charset="0"/>
              </a:rPr>
              <a:t>ארגון הבריאות העולמי</a:t>
            </a:r>
            <a:r>
              <a:rPr lang="en-US" sz="2400" dirty="0">
                <a:latin typeface="Arial" panose="020B0604020202020204" pitchFamily="34" charset="0"/>
                <a:cs typeface="Arial" panose="020B0604020202020204" pitchFamily="34" charset="0"/>
              </a:rPr>
              <a:t> </a:t>
            </a:r>
            <a:r>
              <a:rPr lang="he-IL" sz="2400" dirty="0">
                <a:latin typeface="Arial" panose="020B0604020202020204" pitchFamily="34" charset="0"/>
                <a:cs typeface="Arial" panose="020B0604020202020204" pitchFamily="34" charset="0"/>
              </a:rPr>
              <a:t>מעריך שכ-37 מיליון בני אדם ברחבי העולם הם נשאי </a:t>
            </a:r>
            <a:r>
              <a:rPr lang="en-US" sz="2400" dirty="0">
                <a:latin typeface="Arial" panose="020B0604020202020204" pitchFamily="34" charset="0"/>
                <a:cs typeface="Arial" panose="020B0604020202020204" pitchFamily="34" charset="0"/>
              </a:rPr>
              <a:t>HIV</a:t>
            </a:r>
          </a:p>
          <a:p>
            <a:pPr marL="0" lvl="0" indent="0">
              <a:buNone/>
              <a:defRPr/>
            </a:pPr>
            <a:r>
              <a:rPr lang="he-IL" sz="2400" dirty="0">
                <a:latin typeface="Arial" panose="020B0604020202020204" pitchFamily="34" charset="0"/>
                <a:cs typeface="Arial" panose="020B0604020202020204" pitchFamily="34" charset="0"/>
              </a:rPr>
              <a:t>נגיף נפוץ בעיקר במדינות אפריקה מדרום לסהרה, זימבבואה, מוזמביק ודרום אפריקה.</a:t>
            </a:r>
          </a:p>
          <a:p>
            <a:pPr marL="0" lvl="0" indent="0">
              <a:buNone/>
              <a:defRPr/>
            </a:pPr>
            <a:r>
              <a:rPr lang="he-IL" sz="2400" dirty="0">
                <a:latin typeface="Arial" panose="020B0604020202020204" pitchFamily="34" charset="0"/>
                <a:cs typeface="Arial" panose="020B0604020202020204" pitchFamily="34" charset="0"/>
              </a:rPr>
              <a:t>לרוב מדובר ב־8 עד 10 שנים, אך יש אנשים שאצלם מהלך המחלה מהיר יותר, והם מגיעים לשלב המחלות האופורטוניסטיות בתוך 5 שנים. לעומת זאת יש בודדים שאצלם נמשך השלב הזה 20 שנים.</a:t>
            </a:r>
          </a:p>
        </p:txBody>
      </p:sp>
      <p:pic>
        <p:nvPicPr>
          <p:cNvPr id="2" name="תמונה 1">
            <a:extLst>
              <a:ext uri="{FF2B5EF4-FFF2-40B4-BE49-F238E27FC236}">
                <a16:creationId xmlns:a16="http://schemas.microsoft.com/office/drawing/2014/main" id="{E4302AAF-338C-4C55-B0CF-75519968B4FC}"/>
              </a:ext>
            </a:extLst>
          </p:cNvPr>
          <p:cNvPicPr>
            <a:picLocks noChangeAspect="1"/>
          </p:cNvPicPr>
          <p:nvPr/>
        </p:nvPicPr>
        <p:blipFill>
          <a:blip r:embed="rId4"/>
          <a:stretch>
            <a:fillRect/>
          </a:stretch>
        </p:blipFill>
        <p:spPr>
          <a:xfrm>
            <a:off x="509965" y="329013"/>
            <a:ext cx="3227700" cy="2904930"/>
          </a:xfrm>
          <a:prstGeom prst="rect">
            <a:avLst/>
          </a:prstGeom>
          <a:effectLst>
            <a:softEdge rad="127000"/>
          </a:effectLst>
        </p:spPr>
      </p:pic>
    </p:spTree>
    <p:extLst>
      <p:ext uri="{BB962C8B-B14F-4D97-AF65-F5344CB8AC3E}">
        <p14:creationId xmlns:p14="http://schemas.microsoft.com/office/powerpoint/2010/main" val="99276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11" name="Text Placeholder 1"/>
          <p:cNvSpPr txBox="1">
            <a:spLocks/>
          </p:cNvSpPr>
          <p:nvPr/>
        </p:nvSpPr>
        <p:spPr>
          <a:xfrm>
            <a:off x="2546282" y="757450"/>
            <a:ext cx="8879022"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אבחון המחלה</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4" name="Content Placeholder 2"/>
          <p:cNvSpPr txBox="1">
            <a:spLocks/>
          </p:cNvSpPr>
          <p:nvPr/>
        </p:nvSpPr>
        <p:spPr>
          <a:xfrm>
            <a:off x="2661324" y="1420601"/>
            <a:ext cx="8879022"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defRPr/>
            </a:pPr>
            <a:r>
              <a:rPr kumimoji="0" lang="he-IL" sz="24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את נגיף ה</a:t>
            </a:r>
            <a:r>
              <a:rPr kumimoji="0" lang="en-US" sz="24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HIV</a:t>
            </a:r>
            <a:r>
              <a:rPr kumimoji="0" lang="he-IL" sz="24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מאבחנים </a:t>
            </a:r>
            <a:r>
              <a:rPr lang="he-IL" sz="2400" dirty="0">
                <a:latin typeface="Arial" panose="020B0604020202020204" pitchFamily="34" charset="0"/>
                <a:cs typeface="Arial" panose="020B0604020202020204" pitchFamily="34" charset="0"/>
              </a:rPr>
              <a:t>באמצעות בדיקת מעבדה. הבדיקה המקובלת כיום במרפאות בארץ היא בדיקת דם הנקראת "קומבו".</a:t>
            </a:r>
          </a:p>
          <a:p>
            <a:pPr marL="0" indent="0">
              <a:buNone/>
            </a:pPr>
            <a:r>
              <a:rPr lang="he-IL" sz="2400" dirty="0">
                <a:latin typeface="Arial" panose="020B0604020202020204" pitchFamily="34" charset="0"/>
                <a:cs typeface="Arial" panose="020B0604020202020204" pitchFamily="34" charset="0"/>
              </a:rPr>
              <a:t>הבדיקה הזאת מגלה נוגדנים שהגוף יצר נגד הנגיף וגם מזהה חלקיק של הנגיף שנקרא אנטיגן </a:t>
            </a:r>
            <a:r>
              <a:rPr lang="en-US" sz="2400" dirty="0">
                <a:latin typeface="Arial" panose="020B0604020202020204" pitchFamily="34" charset="0"/>
                <a:cs typeface="Arial" panose="020B0604020202020204" pitchFamily="34" charset="0"/>
              </a:rPr>
              <a:t>p24. </a:t>
            </a:r>
            <a:r>
              <a:rPr lang="he-IL" sz="2400" dirty="0">
                <a:latin typeface="Arial" panose="020B0604020202020204" pitchFamily="34" charset="0"/>
                <a:cs typeface="Arial" panose="020B0604020202020204" pitchFamily="34" charset="0"/>
              </a:rPr>
              <a:t> האנטיגן הזה הוא חלבון של ה־</a:t>
            </a:r>
            <a:r>
              <a:rPr lang="en-US" sz="2400" dirty="0">
                <a:latin typeface="Arial" panose="020B0604020202020204" pitchFamily="34" charset="0"/>
                <a:cs typeface="Arial" panose="020B0604020202020204" pitchFamily="34" charset="0"/>
              </a:rPr>
              <a:t>HIV, </a:t>
            </a:r>
            <a:r>
              <a:rPr lang="he-IL" sz="2400" dirty="0">
                <a:latin typeface="Arial" panose="020B0604020202020204" pitchFamily="34" charset="0"/>
                <a:cs typeface="Arial" panose="020B0604020202020204" pitchFamily="34" charset="0"/>
              </a:rPr>
              <a:t> ורמתו בדם עולה מאוד זמן קצר לאחר ההדבקה, עוד לפני שהגוף מייצר נוגדנים.</a:t>
            </a:r>
          </a:p>
          <a:p>
            <a:pPr marL="0" indent="0">
              <a:buNone/>
            </a:pPr>
            <a:br>
              <a:rPr lang="he-IL" sz="2400" dirty="0"/>
            </a:br>
            <a:endParaRPr kumimoji="0" lang="en-US"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D917C84D-17AA-448A-A89D-04402A5FE34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Lst>
          </a:blip>
          <a:stretch>
            <a:fillRect/>
          </a:stretch>
        </p:blipFill>
        <p:spPr>
          <a:xfrm>
            <a:off x="6999494" y="3465445"/>
            <a:ext cx="4425810" cy="2489518"/>
          </a:xfrm>
          <a:prstGeom prst="rect">
            <a:avLst/>
          </a:prstGeom>
          <a:effectLst>
            <a:softEdge rad="127000"/>
          </a:effectLst>
        </p:spPr>
      </p:pic>
    </p:spTree>
    <p:extLst>
      <p:ext uri="{BB962C8B-B14F-4D97-AF65-F5344CB8AC3E}">
        <p14:creationId xmlns:p14="http://schemas.microsoft.com/office/powerpoint/2010/main" val="180484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16" name="Text Placeholder 1"/>
          <p:cNvSpPr txBox="1">
            <a:spLocks/>
          </p:cNvSpPr>
          <p:nvPr/>
        </p:nvSpPr>
        <p:spPr>
          <a:xfrm>
            <a:off x="4891849" y="79104"/>
            <a:ext cx="6264275"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דרכי טיפול</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graphicFrame>
        <p:nvGraphicFramePr>
          <p:cNvPr id="17" name="Content Placeholder 8"/>
          <p:cNvGraphicFramePr>
            <a:graphicFrameLocks/>
          </p:cNvGraphicFramePr>
          <p:nvPr>
            <p:extLst>
              <p:ext uri="{D42A27DB-BD31-4B8C-83A1-F6EECF244321}">
                <p14:modId xmlns:p14="http://schemas.microsoft.com/office/powerpoint/2010/main" val="255706215"/>
              </p:ext>
            </p:extLst>
          </p:nvPr>
        </p:nvGraphicFramePr>
        <p:xfrm>
          <a:off x="1355273" y="609131"/>
          <a:ext cx="10339695" cy="5274132"/>
        </p:xfrm>
        <a:graphic>
          <a:graphicData uri="http://schemas.openxmlformats.org/drawingml/2006/table">
            <a:tbl>
              <a:tblPr firstRow="1" bandRow="1"/>
              <a:tblGrid>
                <a:gridCol w="2067939">
                  <a:extLst>
                    <a:ext uri="{9D8B030D-6E8A-4147-A177-3AD203B41FA5}">
                      <a16:colId xmlns:a16="http://schemas.microsoft.com/office/drawing/2014/main" val="20000"/>
                    </a:ext>
                  </a:extLst>
                </a:gridCol>
                <a:gridCol w="2067939">
                  <a:extLst>
                    <a:ext uri="{9D8B030D-6E8A-4147-A177-3AD203B41FA5}">
                      <a16:colId xmlns:a16="http://schemas.microsoft.com/office/drawing/2014/main" val="20001"/>
                    </a:ext>
                  </a:extLst>
                </a:gridCol>
                <a:gridCol w="2067939">
                  <a:extLst>
                    <a:ext uri="{9D8B030D-6E8A-4147-A177-3AD203B41FA5}">
                      <a16:colId xmlns:a16="http://schemas.microsoft.com/office/drawing/2014/main" val="20002"/>
                    </a:ext>
                  </a:extLst>
                </a:gridCol>
                <a:gridCol w="2067939">
                  <a:extLst>
                    <a:ext uri="{9D8B030D-6E8A-4147-A177-3AD203B41FA5}">
                      <a16:colId xmlns:a16="http://schemas.microsoft.com/office/drawing/2014/main" val="20003"/>
                    </a:ext>
                  </a:extLst>
                </a:gridCol>
                <a:gridCol w="2067939">
                  <a:extLst>
                    <a:ext uri="{9D8B030D-6E8A-4147-A177-3AD203B41FA5}">
                      <a16:colId xmlns:a16="http://schemas.microsoft.com/office/drawing/2014/main" val="20004"/>
                    </a:ext>
                  </a:extLst>
                </a:gridCol>
              </a:tblGrid>
              <a:tr h="51116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הערות</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תופעות לוואי</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יעילות</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למי מתאים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טיפול</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extLst>
                  <a:ext uri="{0D108BD9-81ED-4DB2-BD59-A6C34878D82A}">
                    <a16:rowId xmlns:a16="http://schemas.microsoft.com/office/drawing/2014/main" val="10000"/>
                  </a:ext>
                </a:extLst>
              </a:tr>
              <a:tr h="62548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בחילה</a:t>
                      </a:r>
                    </a:p>
                    <a:p>
                      <a:pPr algn="r"/>
                      <a:r>
                        <a:rPr lang="he-IL" dirty="0">
                          <a:cs typeface="Arial" panose="020B0604020202020204" pitchFamily="34" charset="0"/>
                        </a:rPr>
                        <a:t>שלשול וכאב ראש</a:t>
                      </a: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גבוהה</a:t>
                      </a: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כולם</a:t>
                      </a:r>
                    </a:p>
                    <a:p>
                      <a:pPr algn="r"/>
                      <a:r>
                        <a:rPr lang="he-IL" dirty="0">
                          <a:cs typeface="Arial" panose="020B0604020202020204" pitchFamily="34" charset="0"/>
                        </a:rPr>
                        <a:t>*מלבד לתינוקות </a:t>
                      </a: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800" b="0" kern="1200" dirty="0">
                          <a:solidFill>
                            <a:schemeClr val="dk1"/>
                          </a:solidFill>
                          <a:effectLst/>
                          <a:latin typeface="Arial" panose="020B0604020202020204" pitchFamily="34" charset="0"/>
                          <a:ea typeface="+mn-ea"/>
                          <a:cs typeface="Arial" panose="020B0604020202020204" pitchFamily="34" charset="0"/>
                        </a:rPr>
                        <a:t>חיסונים</a:t>
                      </a:r>
                    </a:p>
                    <a:p>
                      <a:pPr algn="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extLst>
                  <a:ext uri="{0D108BD9-81ED-4DB2-BD59-A6C34878D82A}">
                    <a16:rowId xmlns:a16="http://schemas.microsoft.com/office/drawing/2014/main" val="10001"/>
                  </a:ext>
                </a:extLst>
              </a:tr>
              <a:tr h="16226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sz="1800" b="0" i="0" kern="1200" dirty="0">
                          <a:solidFill>
                            <a:schemeClr val="dk1"/>
                          </a:solidFill>
                          <a:effectLst/>
                          <a:latin typeface="Arial" panose="020B0604020202020204" pitchFamily="34" charset="0"/>
                          <a:ea typeface="+mn-ea"/>
                          <a:cs typeface="Arial" panose="020B0604020202020204" pitchFamily="34" charset="0"/>
                        </a:rPr>
                        <a:t>פריחה, כאבי בטן, עצירות, כאבי ראש, סחרחורת, הפרעות שינה, פגיעה בכבד, פגיעה בכליות, נטייה לדימומים</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יעילה ביותר</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כולם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sz="1800" b="0" i="0" kern="1200" dirty="0">
                          <a:solidFill>
                            <a:schemeClr val="dk1"/>
                          </a:solidFill>
                          <a:effectLst/>
                          <a:latin typeface="Arial" panose="020B0604020202020204" pitchFamily="34" charset="0"/>
                          <a:ea typeface="+mn-ea"/>
                          <a:cs typeface="Arial" panose="020B0604020202020204" pitchFamily="34" charset="0"/>
                        </a:rPr>
                        <a:t>מעכבי אינטגראז</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extLst>
                  <a:ext uri="{0D108BD9-81ED-4DB2-BD59-A6C34878D82A}">
                    <a16:rowId xmlns:a16="http://schemas.microsoft.com/office/drawing/2014/main" val="10002"/>
                  </a:ext>
                </a:extLst>
              </a:tr>
              <a:tr h="95996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latin typeface="Arial" panose="020B0604020202020204" pitchFamily="34" charset="0"/>
                          <a:cs typeface="Arial" panose="020B0604020202020204" pitchFamily="34" charset="0"/>
                        </a:rPr>
                        <a:t>בישראל השימוש ב</a:t>
                      </a:r>
                      <a:r>
                        <a:rPr lang="he-IL" sz="1800" b="0" i="0" kern="1200" dirty="0">
                          <a:solidFill>
                            <a:schemeClr val="dk1"/>
                          </a:solidFill>
                          <a:effectLst/>
                          <a:latin typeface="Arial" panose="020B0604020202020204" pitchFamily="34" charset="0"/>
                          <a:ea typeface="+mn-ea"/>
                          <a:cs typeface="Arial" panose="020B0604020202020204" pitchFamily="34" charset="0"/>
                        </a:rPr>
                        <a:t>מעכבי פרוטאזות פוחת</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כיווץ כלי הדם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יעילים מאוד </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במצבים ספציפיים בלבד</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sz="1800" b="0" i="0" kern="1200" dirty="0">
                          <a:solidFill>
                            <a:schemeClr val="dk1"/>
                          </a:solidFill>
                          <a:effectLst/>
                          <a:latin typeface="Arial" panose="020B0604020202020204" pitchFamily="34" charset="0"/>
                          <a:ea typeface="+mn-ea"/>
                          <a:cs typeface="Arial" panose="020B0604020202020204" pitchFamily="34" charset="0"/>
                        </a:rPr>
                        <a:t>מעכבי פרוטאזות</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extLst>
                  <a:ext uri="{0D108BD9-81ED-4DB2-BD59-A6C34878D82A}">
                    <a16:rowId xmlns:a16="http://schemas.microsoft.com/office/drawing/2014/main" val="10003"/>
                  </a:ext>
                </a:extLst>
              </a:tr>
              <a:tr h="5111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מחיר גבוה</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בעיות נוירולוגיות, כמו פגיעה בדיבור ובלבול קשה</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גבוהה</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כולם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en-US" dirty="0">
                          <a:cs typeface="Arial" panose="020B0604020202020204" pitchFamily="34" charset="0"/>
                        </a:rPr>
                        <a:t>CAR-T cell therapy</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extLst>
                  <a:ext uri="{0D108BD9-81ED-4DB2-BD59-A6C34878D82A}">
                    <a16:rowId xmlns:a16="http://schemas.microsoft.com/office/drawing/2014/main" val="10004"/>
                  </a:ext>
                </a:extLst>
              </a:tr>
              <a:tr h="5111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08635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1584518" y="848037"/>
            <a:ext cx="9546815"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כתבות בנושא איידס</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0" name="Content Placeholder 2"/>
          <p:cNvSpPr txBox="1">
            <a:spLocks/>
          </p:cNvSpPr>
          <p:nvPr/>
        </p:nvSpPr>
        <p:spPr>
          <a:xfrm>
            <a:off x="1584518" y="1638612"/>
            <a:ext cx="9546815"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he-IL" sz="2400" dirty="0">
                <a:latin typeface="Arial" panose="020B0604020202020204" pitchFamily="34" charset="0"/>
                <a:cs typeface="Arial" panose="020B0604020202020204" pitchFamily="34" charset="0"/>
              </a:rPr>
              <a:t>כל אישה בהיריון היא בסיכון ל-</a:t>
            </a:r>
            <a:r>
              <a:rPr lang="en-US" sz="2400" dirty="0">
                <a:latin typeface="Arial" panose="020B0604020202020204" pitchFamily="34" charset="0"/>
                <a:cs typeface="Arial" panose="020B0604020202020204" pitchFamily="34" charset="0"/>
              </a:rPr>
              <a:t>HIV</a:t>
            </a:r>
            <a:r>
              <a:rPr lang="he-IL"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ynet </a:t>
            </a:r>
            <a:r>
              <a:rPr lang="he-IL"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https://www.ynet.co.il/health/article/hjafszpco/</a:t>
            </a:r>
            <a:endParaRPr lang="he-IL" sz="2400" dirty="0">
              <a:latin typeface="Arial" panose="020B0604020202020204" pitchFamily="34" charset="0"/>
              <a:cs typeface="Arial" panose="020B0604020202020204" pitchFamily="34" charset="0"/>
            </a:endParaRPr>
          </a:p>
          <a:p>
            <a:pPr marL="0" indent="0">
              <a:buNone/>
            </a:pPr>
            <a:r>
              <a:rPr lang="he-IL" sz="2400" dirty="0">
                <a:latin typeface="Arial" panose="020B0604020202020204" pitchFamily="34" charset="0"/>
                <a:cs typeface="Arial" panose="020B0604020202020204" pitchFamily="34" charset="0"/>
              </a:rPr>
              <a:t>בדרך לחיסון נגד איידס? חוקרים ישראלים פיתחו טיפול ל-</a:t>
            </a:r>
            <a:r>
              <a:rPr lang="en-US" sz="2400" dirty="0">
                <a:latin typeface="Arial" panose="020B0604020202020204" pitchFamily="34" charset="0"/>
                <a:cs typeface="Arial" panose="020B0604020202020204" pitchFamily="34" charset="0"/>
              </a:rPr>
              <a:t>HIV </a:t>
            </a:r>
            <a:r>
              <a:rPr lang="he-IL" sz="2400" dirty="0">
                <a:latin typeface="Arial" panose="020B0604020202020204" pitchFamily="34" charset="0"/>
                <a:cs typeface="Arial" panose="020B0604020202020204" pitchFamily="34" charset="0"/>
              </a:rPr>
              <a:t> בזריקה</a:t>
            </a:r>
          </a:p>
          <a:p>
            <a:pPr marL="0" indent="0">
              <a:buNone/>
            </a:pPr>
            <a:r>
              <a:rPr lang="en-US" sz="2400" dirty="0">
                <a:latin typeface="Arial" panose="020B0604020202020204" pitchFamily="34" charset="0"/>
                <a:cs typeface="Arial" panose="020B0604020202020204" pitchFamily="34" charset="0"/>
                <a:hlinkClick r:id="rId4"/>
              </a:rPr>
              <a:t>https://quality.doctorsonly.co.il/2022/06/261935/</a:t>
            </a:r>
            <a:endParaRPr lang="he-IL" sz="2400" dirty="0">
              <a:latin typeface="Arial" panose="020B0604020202020204" pitchFamily="34" charset="0"/>
              <a:cs typeface="Arial" panose="020B0604020202020204" pitchFamily="34" charset="0"/>
            </a:endParaRPr>
          </a:p>
          <a:p>
            <a:pPr marL="0" indent="0">
              <a:buNone/>
            </a:pPr>
            <a:endParaRPr lang="he-IL"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br>
              <a:rPr lang="en-US" dirty="0"/>
            </a:br>
            <a:endParaRPr kumimoji="0" lang="en-US"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4084290"/>
      </p:ext>
    </p:extLst>
  </p:cSld>
  <p:clrMapOvr>
    <a:masterClrMapping/>
  </p:clrMapOvr>
</p:sld>
</file>

<file path=ppt/theme/theme1.xml><?xml version="1.0" encoding="utf-8"?>
<a:theme xmlns:a="http://schemas.openxmlformats.org/drawingml/2006/main" name="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מסמך" ma:contentTypeID="0x01010087D82E5AC8DB1B44AE5ED37E08CC61C6" ma:contentTypeVersion="18" ma:contentTypeDescription="צור מסמך חדש." ma:contentTypeScope="" ma:versionID="4bf0088d0658c9b1c5b86c73eb06ff5f">
  <xsd:schema xmlns:xsd="http://www.w3.org/2001/XMLSchema" xmlns:xs="http://www.w3.org/2001/XMLSchema" xmlns:p="http://schemas.microsoft.com/office/2006/metadata/properties" xmlns:ns2="663e2990-9c03-4b0a-9bb5-06a513b3f5d3" xmlns:ns3="43b9edff-c45f-4a84-8d64-455c101b86da" targetNamespace="http://schemas.microsoft.com/office/2006/metadata/properties" ma:root="true" ma:fieldsID="f0fde12469f47c503e61f7edc0445467" ns2:_="" ns3:_="">
    <xsd:import namespace="663e2990-9c03-4b0a-9bb5-06a513b3f5d3"/>
    <xsd:import namespace="43b9edff-c45f-4a84-8d64-455c101b86d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Location" minOccurs="0"/>
                <xsd:element ref="ns2:_x05de__x05d5__x05e8_" minOccurs="0"/>
                <xsd:element ref="ns2:_x05ea__x05d0__x05e8__x05d9__x05da_"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3e2990-9c03-4b0a-9bb5-06a513b3f5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_x05de__x05d5__x05e8_" ma:index="18" nillable="true" ma:displayName="מור" ma:format="Dropdown" ma:internalName="_x05de__x05d5__x05e8_" ma:percentage="FALSE">
      <xsd:simpleType>
        <xsd:restriction base="dms:Number"/>
      </xsd:simpleType>
    </xsd:element>
    <xsd:element name="_x05ea__x05d0__x05e8__x05d9__x05da_" ma:index="19" nillable="true" ma:displayName="תאריך" ma:format="DateOnly" ma:internalName="_x05ea__x05d0__x05e8__x05d9__x05da_">
      <xsd:simpleType>
        <xsd:restriction base="dms:DateTime"/>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תגיות תמונה" ma:readOnly="false" ma:fieldId="{5cf76f15-5ced-4ddc-b409-7134ff3c332f}" ma:taxonomyMulti="true" ma:sspId="4e70db00-bc52-4890-ae7a-b3c2e2c4a78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b9edff-c45f-4a84-8d64-455c101b86da" elementFormDefault="qualified">
    <xsd:import namespace="http://schemas.microsoft.com/office/2006/documentManagement/types"/>
    <xsd:import namespace="http://schemas.microsoft.com/office/infopath/2007/PartnerControls"/>
    <xsd:element name="SharedWithUsers" ma:index="13" nillable="true" ma:displayName="משותף עם"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משותף עם פרטים" ma:internalName="SharedWithDetails" ma:readOnly="true">
      <xsd:simpleType>
        <xsd:restriction base="dms:Note">
          <xsd:maxLength value="255"/>
        </xsd:restriction>
      </xsd:simpleType>
    </xsd:element>
    <xsd:element name="TaxCatchAll" ma:index="25" nillable="true" ma:displayName="Taxonomy Catch All Column" ma:hidden="true" ma:list="{51beb15c-4b97-4acc-8d76-d28c7e3fb91b}" ma:internalName="TaxCatchAll" ma:showField="CatchAllData" ma:web="43b9edff-c45f-4a84-8d64-455c101b86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סוג תוכן"/>
        <xsd:element ref="dc:title" minOccurs="0" maxOccurs="1" ma:index="4" ma:displayName="כותר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3b9edff-c45f-4a84-8d64-455c101b86da" xsi:nil="true"/>
    <lcf76f155ced4ddcb4097134ff3c332f xmlns="663e2990-9c03-4b0a-9bb5-06a513b3f5d3">
      <Terms xmlns="http://schemas.microsoft.com/office/infopath/2007/PartnerControls"/>
    </lcf76f155ced4ddcb4097134ff3c332f>
    <_x05de__x05d5__x05e8_ xmlns="663e2990-9c03-4b0a-9bb5-06a513b3f5d3" xsi:nil="true"/>
    <_x05ea__x05d0__x05e8__x05d9__x05da_ xmlns="663e2990-9c03-4b0a-9bb5-06a513b3f5d3" xsi:nil="true"/>
    <SharedWithUsers xmlns="43b9edff-c45f-4a84-8d64-455c101b86da">
      <UserInfo>
        <DisplayName/>
        <AccountId xsi:nil="true"/>
        <AccountType/>
      </UserInfo>
    </SharedWithUsers>
    <MediaLengthInSeconds xmlns="663e2990-9c03-4b0a-9bb5-06a513b3f5d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2DB7D3-1A34-4421-A100-67373295E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3e2990-9c03-4b0a-9bb5-06a513b3f5d3"/>
    <ds:schemaRef ds:uri="43b9edff-c45f-4a84-8d64-455c101b86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3DEE96-E254-41E1-A2C9-7603F81D395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3b9edff-c45f-4a84-8d64-455c101b86da"/>
    <ds:schemaRef ds:uri="663e2990-9c03-4b0a-9bb5-06a513b3f5d3"/>
    <ds:schemaRef ds:uri="http://www.w3.org/XML/1998/namespace"/>
    <ds:schemaRef ds:uri="http://purl.org/dc/dcmitype/"/>
  </ds:schemaRefs>
</ds:datastoreItem>
</file>

<file path=customXml/itemProps3.xml><?xml version="1.0" encoding="utf-8"?>
<ds:datastoreItem xmlns:ds="http://schemas.openxmlformats.org/officeDocument/2006/customXml" ds:itemID="{B4BADFFE-1E21-40AD-BE9F-DE8496C1DA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12570</TotalTime>
  <Words>1210</Words>
  <Application>Microsoft Office PowerPoint</Application>
  <PresentationFormat>מסך רחב</PresentationFormat>
  <Paragraphs>153</Paragraphs>
  <Slides>16</Slides>
  <Notes>9</Notes>
  <HiddenSlides>3</HiddenSlides>
  <MMClips>0</MMClips>
  <ScaleCrop>false</ScaleCrop>
  <HeadingPairs>
    <vt:vector size="6" baseType="variant">
      <vt:variant>
        <vt:lpstr>גופנים בשימוש</vt:lpstr>
      </vt:variant>
      <vt:variant>
        <vt:i4>8</vt:i4>
      </vt:variant>
      <vt:variant>
        <vt:lpstr>ערכת נושא</vt:lpstr>
      </vt:variant>
      <vt:variant>
        <vt:i4>4</vt:i4>
      </vt:variant>
      <vt:variant>
        <vt:lpstr>כותרות שקופיות</vt:lpstr>
      </vt:variant>
      <vt:variant>
        <vt:i4>16</vt:i4>
      </vt:variant>
    </vt:vector>
  </HeadingPairs>
  <TitlesOfParts>
    <vt:vector size="28" baseType="lpstr">
      <vt:lpstr>Fb Poza</vt:lpstr>
      <vt:lpstr>Arial</vt:lpstr>
      <vt:lpstr>Effra</vt:lpstr>
      <vt:lpstr>Assistant ExtraBold</vt:lpstr>
      <vt:lpstr>Fb Jabutinski Con Bold</vt:lpstr>
      <vt:lpstr>Effra Light</vt:lpstr>
      <vt:lpstr>Aharoni</vt:lpstr>
      <vt:lpstr>Calibri</vt:lpstr>
      <vt:lpstr>Office Theme</vt:lpstr>
      <vt:lpstr>2_Office Theme</vt:lpstr>
      <vt:lpstr>3_Office Theme</vt:lpstr>
      <vt:lpstr>4_Office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VIRIDEXINשם ההמצאה: 24</vt:lpstr>
      <vt:lpstr>VIRIDEXIN24</vt:lpstr>
      <vt:lpstr>VIRIDEXIN24</vt:lpstr>
      <vt:lpstr>VIRIDEXIN24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 twizer</dc:creator>
  <cp:lastModifiedBy>USER</cp:lastModifiedBy>
  <cp:revision>194</cp:revision>
  <dcterms:created xsi:type="dcterms:W3CDTF">2021-09-13T21:55:10Z</dcterms:created>
  <dcterms:modified xsi:type="dcterms:W3CDTF">2023-05-10T19:16:50Z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0x01010087D82E5AC8DB1B44AE5ED37E08CC61C6</vt:lpwstr>
  </property>
  <property fmtid="{D5CDD505-2E9C-101B-9397-08002B2CF9AE}" pid="3" name="Order">
    <vt:r8>6216700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